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4"/>
  </p:sldMasterIdLst>
  <p:notesMasterIdLst>
    <p:notesMasterId r:id="rId19"/>
  </p:notesMasterIdLst>
  <p:sldIdLst>
    <p:sldId id="256" r:id="rId5"/>
    <p:sldId id="257" r:id="rId6"/>
    <p:sldId id="258" r:id="rId7"/>
    <p:sldId id="267" r:id="rId8"/>
    <p:sldId id="261" r:id="rId9"/>
    <p:sldId id="262" r:id="rId10"/>
    <p:sldId id="260" r:id="rId11"/>
    <p:sldId id="263" r:id="rId12"/>
    <p:sldId id="264" r:id="rId13"/>
    <p:sldId id="268" r:id="rId14"/>
    <p:sldId id="271" r:id="rId15"/>
    <p:sldId id="266" r:id="rId16"/>
    <p:sldId id="265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B66F"/>
    <a:srgbClr val="D8581E"/>
    <a:srgbClr val="FFFF66"/>
    <a:srgbClr val="860000"/>
    <a:srgbClr val="E0E01F"/>
    <a:srgbClr val="F6A700"/>
    <a:srgbClr val="E0C68E"/>
    <a:srgbClr val="E1C893"/>
    <a:srgbClr val="C99E3F"/>
    <a:srgbClr val="DAB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4C11D2-8D86-4B46-B42D-1DEBCABC6EC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178BA6-60A8-4F5C-ACA4-C8DEE219FB44}">
      <dgm:prSet/>
      <dgm:spPr>
        <a:noFill/>
        <a:ln>
          <a:noFill/>
        </a:ln>
      </dgm:spPr>
      <dgm:t>
        <a:bodyPr/>
        <a:lstStyle/>
        <a:p>
          <a:pPr rtl="0"/>
          <a:r>
            <a:rPr lang="en-US"/>
            <a:t>Our deployment kit is offered for any organization with </a:t>
          </a:r>
          <a:r>
            <a:rPr lang="en-US">
              <a:latin typeface="Avenir Next LT Pro"/>
            </a:rPr>
            <a:t>a </a:t>
          </a:r>
          <a:r>
            <a:rPr lang="en-US"/>
            <a:t>campus</a:t>
          </a:r>
        </a:p>
      </dgm:t>
    </dgm:pt>
    <dgm:pt modelId="{74B73B69-9076-43DA-A36A-3805AD9BCC1B}" type="parTrans" cxnId="{5B31BB88-47CF-4AD8-A91E-C69E3E7DAAE8}">
      <dgm:prSet/>
      <dgm:spPr/>
      <dgm:t>
        <a:bodyPr/>
        <a:lstStyle/>
        <a:p>
          <a:endParaRPr lang="en-US"/>
        </a:p>
      </dgm:t>
    </dgm:pt>
    <dgm:pt modelId="{60F2B9A9-1DCD-4AA5-A569-EFCEC519150B}" type="sibTrans" cxnId="{5B31BB88-47CF-4AD8-A91E-C69E3E7DAAE8}">
      <dgm:prSet/>
      <dgm:spPr/>
      <dgm:t>
        <a:bodyPr/>
        <a:lstStyle/>
        <a:p>
          <a:endParaRPr lang="en-US"/>
        </a:p>
      </dgm:t>
    </dgm:pt>
    <dgm:pt modelId="{7672E1FD-6423-4C91-ABCF-F296C3E622D3}">
      <dgm:prSet custT="1"/>
      <dgm:spPr>
        <a:solidFill>
          <a:srgbClr val="E1C893"/>
        </a:solidFill>
        <a:ln>
          <a:noFill/>
        </a:ln>
      </dgm:spPr>
      <dgm:t>
        <a:bodyPr/>
        <a:lstStyle/>
        <a:p>
          <a:r>
            <a:rPr lang="en-US" sz="2400" kern="1200"/>
            <a:t>Educational and Research Institutes</a:t>
          </a:r>
        </a:p>
      </dgm:t>
    </dgm:pt>
    <dgm:pt modelId="{B83D554C-C33F-4E79-9A54-69514FF4C88F}" type="parTrans" cxnId="{F3303E00-4EBE-4E49-97A7-8B612AC7BAE3}">
      <dgm:prSet/>
      <dgm:spPr/>
      <dgm:t>
        <a:bodyPr/>
        <a:lstStyle/>
        <a:p>
          <a:endParaRPr lang="en-US"/>
        </a:p>
      </dgm:t>
    </dgm:pt>
    <dgm:pt modelId="{7AB89CA5-F479-4EC9-8C58-B52F35D5F3B9}" type="sibTrans" cxnId="{F3303E00-4EBE-4E49-97A7-8B612AC7BAE3}">
      <dgm:prSet/>
      <dgm:spPr/>
      <dgm:t>
        <a:bodyPr/>
        <a:lstStyle/>
        <a:p>
          <a:endParaRPr lang="en-US"/>
        </a:p>
      </dgm:t>
    </dgm:pt>
    <dgm:pt modelId="{4424EB94-47B5-48FB-AC5F-05C60FBC7B6D}">
      <dgm:prSet custT="1"/>
      <dgm:spPr>
        <a:solidFill>
          <a:srgbClr val="E1C893"/>
        </a:solidFill>
        <a:ln>
          <a:noFill/>
        </a:ln>
      </dgm:spPr>
      <dgm:t>
        <a:bodyPr/>
        <a:lstStyle/>
        <a:p>
          <a:r>
            <a:rPr lang="en-US" sz="2400" kern="1200"/>
            <a:t>Healthcare facilities</a:t>
          </a:r>
        </a:p>
      </dgm:t>
    </dgm:pt>
    <dgm:pt modelId="{E38FF5B3-D5D6-401A-AC5B-1D3A3E15E135}" type="parTrans" cxnId="{C448769B-0548-4E7C-9587-37F4CD7540A6}">
      <dgm:prSet/>
      <dgm:spPr/>
      <dgm:t>
        <a:bodyPr/>
        <a:lstStyle/>
        <a:p>
          <a:endParaRPr lang="en-US"/>
        </a:p>
      </dgm:t>
    </dgm:pt>
    <dgm:pt modelId="{A78DA5E3-8868-4E83-B904-63C4DCA42F6E}" type="sibTrans" cxnId="{C448769B-0548-4E7C-9587-37F4CD7540A6}">
      <dgm:prSet/>
      <dgm:spPr/>
      <dgm:t>
        <a:bodyPr/>
        <a:lstStyle/>
        <a:p>
          <a:endParaRPr lang="en-US"/>
        </a:p>
      </dgm:t>
    </dgm:pt>
    <dgm:pt modelId="{D851FB41-7009-4062-BF93-FA4C80031764}">
      <dgm:prSet custT="1"/>
      <dgm:spPr>
        <a:solidFill>
          <a:srgbClr val="E1C893"/>
        </a:solidFill>
        <a:ln>
          <a:noFill/>
        </a:ln>
      </dgm:spPr>
      <dgm:t>
        <a:bodyPr/>
        <a:lstStyle/>
        <a:p>
          <a:r>
            <a:rPr lang="en-US" sz="2400" kern="1200"/>
            <a:t>Corporate campuses</a:t>
          </a:r>
        </a:p>
      </dgm:t>
    </dgm:pt>
    <dgm:pt modelId="{BE8D0706-79E4-4A18-8EED-068EB79FD0C6}" type="parTrans" cxnId="{902D1183-3000-448F-8F00-79D63CA1ABB3}">
      <dgm:prSet/>
      <dgm:spPr/>
      <dgm:t>
        <a:bodyPr/>
        <a:lstStyle/>
        <a:p>
          <a:endParaRPr lang="en-US"/>
        </a:p>
      </dgm:t>
    </dgm:pt>
    <dgm:pt modelId="{54B503DF-B781-4B3C-905E-47B9A203CBE7}" type="sibTrans" cxnId="{902D1183-3000-448F-8F00-79D63CA1ABB3}">
      <dgm:prSet/>
      <dgm:spPr/>
      <dgm:t>
        <a:bodyPr/>
        <a:lstStyle/>
        <a:p>
          <a:endParaRPr lang="en-US"/>
        </a:p>
      </dgm:t>
    </dgm:pt>
    <dgm:pt modelId="{E4F99EEE-67BF-4E91-BD56-D8B72AD5F837}">
      <dgm:prSet custT="1"/>
      <dgm:spPr>
        <a:solidFill>
          <a:srgbClr val="E1C893"/>
        </a:solidFill>
        <a:ln>
          <a:noFill/>
        </a:ln>
      </dgm:spPr>
      <dgm:t>
        <a:bodyPr/>
        <a:lstStyle/>
        <a:p>
          <a:r>
            <a:rPr lang="en-US" sz="2400" kern="1200"/>
            <a:t>Government and Military Campuses</a:t>
          </a:r>
        </a:p>
      </dgm:t>
    </dgm:pt>
    <dgm:pt modelId="{4DCF2C86-92FB-4BE5-A169-B1E8F1393C72}" type="parTrans" cxnId="{E50E038F-6D07-4240-AFD2-E561A5EE787A}">
      <dgm:prSet/>
      <dgm:spPr/>
      <dgm:t>
        <a:bodyPr/>
        <a:lstStyle/>
        <a:p>
          <a:endParaRPr lang="en-US"/>
        </a:p>
      </dgm:t>
    </dgm:pt>
    <dgm:pt modelId="{8340E85E-FCD1-433E-98A9-D52D9E6A0B31}" type="sibTrans" cxnId="{E50E038F-6D07-4240-AFD2-E561A5EE787A}">
      <dgm:prSet/>
      <dgm:spPr/>
      <dgm:t>
        <a:bodyPr/>
        <a:lstStyle/>
        <a:p>
          <a:endParaRPr lang="en-US"/>
        </a:p>
      </dgm:t>
    </dgm:pt>
    <dgm:pt modelId="{0B577DE6-0409-A648-B049-E79C52F527B1}">
      <dgm:prSet custT="1"/>
      <dgm:spPr>
        <a:solidFill>
          <a:srgbClr val="E1C893"/>
        </a:solidFill>
        <a:ln>
          <a:noFill/>
        </a:ln>
      </dgm:spPr>
      <dgm:t>
        <a:bodyPr/>
        <a:lstStyle/>
        <a:p>
          <a:r>
            <a:rPr lang="en-US" sz="24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Industrial</a:t>
          </a:r>
          <a:r>
            <a:rPr lang="en-US" sz="2400" b="1" i="0" u="none" kern="1200"/>
            <a:t> </a:t>
          </a:r>
          <a:r>
            <a:rPr lang="en-US" sz="24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campus</a:t>
          </a:r>
          <a:endParaRPr lang="en-US" sz="2400" kern="1200"/>
        </a:p>
      </dgm:t>
    </dgm:pt>
    <dgm:pt modelId="{23D94461-E472-3140-8EE7-BDB60CD0C447}" type="parTrans" cxnId="{E1A60B07-11FF-FD40-80D3-95B5801C179D}">
      <dgm:prSet/>
      <dgm:spPr/>
      <dgm:t>
        <a:bodyPr/>
        <a:lstStyle/>
        <a:p>
          <a:endParaRPr lang="en-US"/>
        </a:p>
      </dgm:t>
    </dgm:pt>
    <dgm:pt modelId="{8546BF21-A34E-1A44-B876-58518E013F8B}" type="sibTrans" cxnId="{E1A60B07-11FF-FD40-80D3-95B5801C179D}">
      <dgm:prSet/>
      <dgm:spPr/>
      <dgm:t>
        <a:bodyPr/>
        <a:lstStyle/>
        <a:p>
          <a:endParaRPr lang="en-US"/>
        </a:p>
      </dgm:t>
    </dgm:pt>
    <dgm:pt modelId="{62AE4CA0-97DB-434C-9F43-AEF63FA7E6FB}" type="pres">
      <dgm:prSet presAssocID="{CB4C11D2-8D86-4B46-B42D-1DEBCABC6EC4}" presName="Name0" presStyleCnt="0">
        <dgm:presLayoutVars>
          <dgm:dir/>
          <dgm:animLvl val="lvl"/>
          <dgm:resizeHandles val="exact"/>
        </dgm:presLayoutVars>
      </dgm:prSet>
      <dgm:spPr/>
    </dgm:pt>
    <dgm:pt modelId="{68D3A341-AA3A-43B9-A666-7A04CE026C84}" type="pres">
      <dgm:prSet presAssocID="{F8178BA6-60A8-4F5C-ACA4-C8DEE219FB44}" presName="composite" presStyleCnt="0"/>
      <dgm:spPr/>
    </dgm:pt>
    <dgm:pt modelId="{BD002288-1604-4439-BD9D-C6EF5C182A55}" type="pres">
      <dgm:prSet presAssocID="{F8178BA6-60A8-4F5C-ACA4-C8DEE219FB4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0E859CB1-ACE1-4816-8124-73A972FB8E2D}" type="pres">
      <dgm:prSet presAssocID="{F8178BA6-60A8-4F5C-ACA4-C8DEE219FB44}" presName="desTx" presStyleLbl="alignAccFollowNode1" presStyleIdx="0" presStyleCnt="1" custLinFactNeighborX="-172" custLinFactNeighborY="1807">
        <dgm:presLayoutVars>
          <dgm:bulletEnabled val="1"/>
        </dgm:presLayoutVars>
      </dgm:prSet>
      <dgm:spPr>
        <a:solidFill>
          <a:srgbClr val="E0C68E"/>
        </a:solidFill>
        <a:ln>
          <a:noFill/>
        </a:ln>
      </dgm:spPr>
    </dgm:pt>
  </dgm:ptLst>
  <dgm:cxnLst>
    <dgm:cxn modelId="{F3303E00-4EBE-4E49-97A7-8B612AC7BAE3}" srcId="{F8178BA6-60A8-4F5C-ACA4-C8DEE219FB44}" destId="{7672E1FD-6423-4C91-ABCF-F296C3E622D3}" srcOrd="0" destOrd="0" parTransId="{B83D554C-C33F-4E79-9A54-69514FF4C88F}" sibTransId="{7AB89CA5-F479-4EC9-8C58-B52F35D5F3B9}"/>
    <dgm:cxn modelId="{B8C87303-49E4-E646-9040-09B9DF5E79CD}" type="presOf" srcId="{0B577DE6-0409-A648-B049-E79C52F527B1}" destId="{0E859CB1-ACE1-4816-8124-73A972FB8E2D}" srcOrd="0" destOrd="4" presId="urn:microsoft.com/office/officeart/2005/8/layout/hList1"/>
    <dgm:cxn modelId="{E1A60B07-11FF-FD40-80D3-95B5801C179D}" srcId="{F8178BA6-60A8-4F5C-ACA4-C8DEE219FB44}" destId="{0B577DE6-0409-A648-B049-E79C52F527B1}" srcOrd="4" destOrd="0" parTransId="{23D94461-E472-3140-8EE7-BDB60CD0C447}" sibTransId="{8546BF21-A34E-1A44-B876-58518E013F8B}"/>
    <dgm:cxn modelId="{7FC9C65A-1C68-49B0-B817-93F8D8CF77DA}" type="presOf" srcId="{7672E1FD-6423-4C91-ABCF-F296C3E622D3}" destId="{0E859CB1-ACE1-4816-8124-73A972FB8E2D}" srcOrd="0" destOrd="0" presId="urn:microsoft.com/office/officeart/2005/8/layout/hList1"/>
    <dgm:cxn modelId="{902D1183-3000-448F-8F00-79D63CA1ABB3}" srcId="{F8178BA6-60A8-4F5C-ACA4-C8DEE219FB44}" destId="{D851FB41-7009-4062-BF93-FA4C80031764}" srcOrd="2" destOrd="0" parTransId="{BE8D0706-79E4-4A18-8EED-068EB79FD0C6}" sibTransId="{54B503DF-B781-4B3C-905E-47B9A203CBE7}"/>
    <dgm:cxn modelId="{5B31BB88-47CF-4AD8-A91E-C69E3E7DAAE8}" srcId="{CB4C11D2-8D86-4B46-B42D-1DEBCABC6EC4}" destId="{F8178BA6-60A8-4F5C-ACA4-C8DEE219FB44}" srcOrd="0" destOrd="0" parTransId="{74B73B69-9076-43DA-A36A-3805AD9BCC1B}" sibTransId="{60F2B9A9-1DCD-4AA5-A569-EFCEC519150B}"/>
    <dgm:cxn modelId="{E50E038F-6D07-4240-AFD2-E561A5EE787A}" srcId="{F8178BA6-60A8-4F5C-ACA4-C8DEE219FB44}" destId="{E4F99EEE-67BF-4E91-BD56-D8B72AD5F837}" srcOrd="3" destOrd="0" parTransId="{4DCF2C86-92FB-4BE5-A169-B1E8F1393C72}" sibTransId="{8340E85E-FCD1-433E-98A9-D52D9E6A0B31}"/>
    <dgm:cxn modelId="{BE1CA992-907D-404E-9D5E-DFB6E528268A}" type="presOf" srcId="{E4F99EEE-67BF-4E91-BD56-D8B72AD5F837}" destId="{0E859CB1-ACE1-4816-8124-73A972FB8E2D}" srcOrd="0" destOrd="3" presId="urn:microsoft.com/office/officeart/2005/8/layout/hList1"/>
    <dgm:cxn modelId="{C448769B-0548-4E7C-9587-37F4CD7540A6}" srcId="{F8178BA6-60A8-4F5C-ACA4-C8DEE219FB44}" destId="{4424EB94-47B5-48FB-AC5F-05C60FBC7B6D}" srcOrd="1" destOrd="0" parTransId="{E38FF5B3-D5D6-401A-AC5B-1D3A3E15E135}" sibTransId="{A78DA5E3-8868-4E83-B904-63C4DCA42F6E}"/>
    <dgm:cxn modelId="{9E59C6A2-C060-432F-ACCF-A204BC41C3EA}" type="presOf" srcId="{CB4C11D2-8D86-4B46-B42D-1DEBCABC6EC4}" destId="{62AE4CA0-97DB-434C-9F43-AEF63FA7E6FB}" srcOrd="0" destOrd="0" presId="urn:microsoft.com/office/officeart/2005/8/layout/hList1"/>
    <dgm:cxn modelId="{70CC15E2-D6EC-45FB-929D-EA3C03A5250C}" type="presOf" srcId="{4424EB94-47B5-48FB-AC5F-05C60FBC7B6D}" destId="{0E859CB1-ACE1-4816-8124-73A972FB8E2D}" srcOrd="0" destOrd="1" presId="urn:microsoft.com/office/officeart/2005/8/layout/hList1"/>
    <dgm:cxn modelId="{9250CFF1-7DFF-46CD-B85A-D556A6FF0C98}" type="presOf" srcId="{D851FB41-7009-4062-BF93-FA4C80031764}" destId="{0E859CB1-ACE1-4816-8124-73A972FB8E2D}" srcOrd="0" destOrd="2" presId="urn:microsoft.com/office/officeart/2005/8/layout/hList1"/>
    <dgm:cxn modelId="{CCD269FD-D4A8-41F9-9A41-97A8ADF7178E}" type="presOf" srcId="{F8178BA6-60A8-4F5C-ACA4-C8DEE219FB44}" destId="{BD002288-1604-4439-BD9D-C6EF5C182A55}" srcOrd="0" destOrd="0" presId="urn:microsoft.com/office/officeart/2005/8/layout/hList1"/>
    <dgm:cxn modelId="{B91CE4BE-60D9-48FC-8AAC-D8420A9A9AF5}" type="presParOf" srcId="{62AE4CA0-97DB-434C-9F43-AEF63FA7E6FB}" destId="{68D3A341-AA3A-43B9-A666-7A04CE026C84}" srcOrd="0" destOrd="0" presId="urn:microsoft.com/office/officeart/2005/8/layout/hList1"/>
    <dgm:cxn modelId="{64909E01-FC78-45E1-8B90-0FC41C1A14C4}" type="presParOf" srcId="{68D3A341-AA3A-43B9-A666-7A04CE026C84}" destId="{BD002288-1604-4439-BD9D-C6EF5C182A55}" srcOrd="0" destOrd="0" presId="urn:microsoft.com/office/officeart/2005/8/layout/hList1"/>
    <dgm:cxn modelId="{B3520538-84AE-4E44-9FA1-AD543D12C2B4}" type="presParOf" srcId="{68D3A341-AA3A-43B9-A666-7A04CE026C84}" destId="{0E859CB1-ACE1-4816-8124-73A972FB8E2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1B2939-D651-4382-96C2-30E3B7E83C4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F039B8-F685-4916-97B4-AA0A121F4CF6}" type="pres">
      <dgm:prSet presAssocID="{281B2939-D651-4382-96C2-30E3B7E83C4E}" presName="diagram" presStyleCnt="0">
        <dgm:presLayoutVars>
          <dgm:dir/>
          <dgm:resizeHandles val="exact"/>
        </dgm:presLayoutVars>
      </dgm:prSet>
      <dgm:spPr/>
    </dgm:pt>
  </dgm:ptLst>
  <dgm:cxnLst>
    <dgm:cxn modelId="{3313E6DD-C430-4C6A-86BD-ED5CD45CE086}" type="presOf" srcId="{281B2939-D651-4382-96C2-30E3B7E83C4E}" destId="{CCF039B8-F685-4916-97B4-AA0A121F4CF6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002288-1604-4439-BD9D-C6EF5C182A55}">
      <dsp:nvSpPr>
        <dsp:cNvPr id="0" name=""/>
        <dsp:cNvSpPr/>
      </dsp:nvSpPr>
      <dsp:spPr>
        <a:xfrm>
          <a:off x="0" y="26067"/>
          <a:ext cx="6614857" cy="6513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Our deployment kit is offered for any organization with </a:t>
          </a:r>
          <a:r>
            <a:rPr lang="en-US" sz="1800" kern="1200">
              <a:latin typeface="Avenir Next LT Pro"/>
            </a:rPr>
            <a:t>a </a:t>
          </a:r>
          <a:r>
            <a:rPr lang="en-US" sz="1800" kern="1200"/>
            <a:t>campus</a:t>
          </a:r>
        </a:p>
      </dsp:txBody>
      <dsp:txXfrm>
        <a:off x="0" y="26067"/>
        <a:ext cx="6614857" cy="651371"/>
      </dsp:txXfrm>
    </dsp:sp>
    <dsp:sp modelId="{0E859CB1-ACE1-4816-8124-73A972FB8E2D}">
      <dsp:nvSpPr>
        <dsp:cNvPr id="0" name=""/>
        <dsp:cNvSpPr/>
      </dsp:nvSpPr>
      <dsp:spPr>
        <a:xfrm>
          <a:off x="0" y="703507"/>
          <a:ext cx="6614857" cy="2223449"/>
        </a:xfrm>
        <a:prstGeom prst="rect">
          <a:avLst/>
        </a:prstGeom>
        <a:solidFill>
          <a:srgbClr val="E0C68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Educational and Research Institutes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Healthcare facilities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Corporate campuses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Government and Military Campuses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Industrial</a:t>
          </a:r>
          <a:r>
            <a:rPr lang="en-US" sz="2400" b="1" i="0" u="none" kern="1200"/>
            <a:t> </a:t>
          </a:r>
          <a:r>
            <a:rPr lang="en-US" sz="2400" kern="120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campus</a:t>
          </a:r>
          <a:endParaRPr lang="en-US" sz="2400" kern="1200"/>
        </a:p>
      </dsp:txBody>
      <dsp:txXfrm>
        <a:off x="0" y="703507"/>
        <a:ext cx="6614857" cy="22234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09A01-44C9-41B2-A5C5-0609D895B7B6}" type="datetimeFigureOut">
              <a:t>11/9/2025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0F6A2-7979-4567-9F84-4A6A94BA88E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7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err="1"/>
              <a:t>ναταλια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01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12BAA-3BD8-5503-B3E2-EBC44206A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CA3CFD-AA21-2985-71AF-D877404DF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2B149-76F5-05F8-84D7-90AB71A13A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george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2853A-5938-09EA-8F79-91C610934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9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george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33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george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13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a typeface="Calibri"/>
                <a:cs typeface="Calibri"/>
              </a:rPr>
              <a:t>sotiris</a:t>
            </a:r>
            <a:endParaRPr lang="en-US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74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err="1"/>
              <a:t>ναταλια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32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err="1"/>
              <a:t>ναταλια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43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err="1"/>
              <a:t>ναταλια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15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err="1"/>
              <a:t>ναταλια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3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sotiris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5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a typeface="Calibri"/>
                <a:cs typeface="Calibri"/>
              </a:rPr>
              <a:t>sotiris</a:t>
            </a:r>
            <a:endParaRPr lang="en-US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35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a typeface="Calibri"/>
                <a:cs typeface="Calibri"/>
              </a:rPr>
              <a:t>sotiris</a:t>
            </a:r>
            <a:endParaRPr lang="en-US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22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george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2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524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74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9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7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96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0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06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1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8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16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05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9E3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3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43" r:id="rId6"/>
    <p:sldLayoutId id="2147483739" r:id="rId7"/>
    <p:sldLayoutId id="2147483740" r:id="rId8"/>
    <p:sldLayoutId id="2147483741" r:id="rId9"/>
    <p:sldLayoutId id="2147483742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anews.com/a/strong-explosion-fire-hits-french-university-building/4747134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utogyro/yolo-V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models/datascientist97/mobilenet-v2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sl-org/MiDaS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hyperlink" Target="https://swiott.com/products/psl02-l-lora-parking-sensor" TargetMode="External"/><Relationship Id="rId5" Type="http://schemas.openxmlformats.org/officeDocument/2006/relationships/image" Target="../media/image43.png"/><Relationship Id="rId10" Type="http://schemas.openxmlformats.org/officeDocument/2006/relationships/hyperlink" Target="https://market.thingpark.com/yosensi-people-counter.html" TargetMode="External"/><Relationship Id="rId4" Type="http://schemas.openxmlformats.org/officeDocument/2006/relationships/image" Target="../media/image42.svg"/><Relationship Id="rId9" Type="http://schemas.openxmlformats.org/officeDocument/2006/relationships/hyperlink" Target="https://www.skroutz.gr/s/45318780/TP-LINK-C510W-v1-IP-Kamera-Parakolouthisis-Wi-Fi-Full-HD-3MP-Adiavrochi-me-Amfidromi-Epikoinonia-kai-Fako-2-8mm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costcalc.cloudoptimo.com/aws-pricing-calculator/ec2/c5.2xlarge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costcalc.cloudoptimo.com/aws-pricing-calculator/ec2/g4dn.xlarg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hyperlink" Target="https://upatrasgr-my.sharepoint.com/personal/up1092863_upatras_gr/Documents/pitch.pptx?web=1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s://www.theindustrialcommons.org/innovation-camp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8D19661F-4B4C-74C1-7FC3-31FB14D49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6955" y="-166956"/>
            <a:ext cx="6858002" cy="719191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55000"/>
                </a:schemeClr>
              </a:gs>
              <a:gs pos="25000">
                <a:schemeClr val="bg1">
                  <a:alpha val="38000"/>
                </a:schemeClr>
              </a:gs>
              <a:gs pos="100000">
                <a:schemeClr val="bg1">
                  <a:alpha val="6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BE86F-697F-6035-1DF5-79A57C8FB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6" y="771987"/>
            <a:ext cx="4525721" cy="3756644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/>
              <a:t>Fire Detection and </a:t>
            </a:r>
            <a:r>
              <a:rPr lang="en-US" sz="4000" b="1">
                <a:solidFill>
                  <a:srgbClr val="E0E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Evacuation</a:t>
            </a:r>
            <a:r>
              <a:rPr lang="en-US" sz="4000" b="1">
                <a:solidFill>
                  <a:srgbClr val="E0E01F"/>
                </a:solidFill>
              </a:rPr>
              <a:t> </a:t>
            </a:r>
            <a:r>
              <a:rPr lang="en-US" sz="4000" b="1"/>
              <a:t>System for Campuses</a:t>
            </a:r>
            <a:br>
              <a:rPr lang="en-US" sz="4000"/>
            </a:b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97BF6-EC17-961F-E3F7-282B4D74C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4023360" cy="1207008"/>
          </a:xfrm>
        </p:spPr>
        <p:txBody>
          <a:bodyPr anchor="t">
            <a:normAutofit fontScale="62500" lnSpcReduction="20000"/>
          </a:bodyPr>
          <a:lstStyle/>
          <a:p>
            <a:r>
              <a:rPr lang="en-US" sz="2000"/>
              <a:t>Work of</a:t>
            </a:r>
          </a:p>
          <a:p>
            <a:r>
              <a:rPr lang="en-US" sz="2000"/>
              <a:t>Giorgos </a:t>
            </a:r>
            <a:r>
              <a:rPr lang="en-US" sz="2000" err="1"/>
              <a:t>Xagorarakis</a:t>
            </a:r>
            <a:endParaRPr lang="en-US" sz="2000"/>
          </a:p>
          <a:p>
            <a:r>
              <a:rPr lang="en-US" sz="2000"/>
              <a:t>Natalia </a:t>
            </a:r>
            <a:r>
              <a:rPr lang="en-US" sz="2000" err="1"/>
              <a:t>Rouska</a:t>
            </a:r>
            <a:endParaRPr lang="en-US" sz="2000"/>
          </a:p>
          <a:p>
            <a:r>
              <a:rPr lang="en-US" sz="2000"/>
              <a:t>Sotiris </a:t>
            </a:r>
            <a:r>
              <a:rPr lang="en-US" sz="2000" err="1"/>
              <a:t>Sveronis</a:t>
            </a:r>
            <a:endParaRPr lang="en-US" sz="2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165A4AE-FFE9-B2D5-017C-17337DDB3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0E701D1-A34F-CF86-7316-8761C783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42555-8964-A999-DF87-E692D571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209" y="840532"/>
            <a:ext cx="7882115" cy="4431637"/>
          </a:xfrm>
          <a:prstGeom prst="rect">
            <a:avLst/>
          </a:prstGeom>
          <a:gradFill flip="none" rotWithShape="1">
            <a:gsLst>
              <a:gs pos="43110">
                <a:srgbClr val="FFDA8B"/>
              </a:gs>
              <a:gs pos="13000">
                <a:schemeClr val="accent1">
                  <a:lumMod val="21000"/>
                  <a:lumOff val="79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86000">
                <a:schemeClr val="accent1"/>
              </a:gs>
              <a:gs pos="75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effectLst>
            <a:glow>
              <a:schemeClr val="accent1">
                <a:lumMod val="75000"/>
              </a:schemeClr>
            </a:glow>
            <a:outerShdw blurRad="50800" dist="50800" dir="7620000" sx="34000" sy="34000" algn="ctr" rotWithShape="0">
              <a:srgbClr val="000000"/>
            </a:outerShdw>
            <a:reflection stA="74000" endPos="0" dist="50800" dir="5400000" sy="-100000" algn="bl" rotWithShape="0"/>
            <a:softEdge rad="685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950AF3-01E9-4494-8F1D-07383958A462}"/>
              </a:ext>
            </a:extLst>
          </p:cNvPr>
          <p:cNvSpPr txBox="1"/>
          <p:nvPr/>
        </p:nvSpPr>
        <p:spPr>
          <a:xfrm>
            <a:off x="5373370" y="6554431"/>
            <a:ext cx="6821020" cy="2875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>
                <a:solidFill>
                  <a:schemeClr val="bg2">
                    <a:lumMod val="75000"/>
                    <a:lumOff val="2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https://www.voanews.com/a/strong-explosion-fire-hits-french-university-building/4747134.html</a:t>
            </a:r>
            <a:endParaRPr lang="en-US" sz="120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5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B40A7C5-AF27-6E6D-C00C-3AB09368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4118-8157-AC10-D217-FF4B32E5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/>
              <a:t>AI model for fire detection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7AF78-440A-9320-A952-173FD4EA4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520" y="1728215"/>
            <a:ext cx="10168128" cy="4816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YOLOv8 object detection </a:t>
            </a:r>
          </a:p>
          <a:p>
            <a:pPr lvl="1"/>
            <a:r>
              <a:rPr lang="en-US"/>
              <a:t>detects fire/smoke in real time </a:t>
            </a:r>
          </a:p>
          <a:p>
            <a:pPr lvl="1"/>
            <a:r>
              <a:rPr lang="en-US"/>
              <a:t>Performance: ~97–98% accuracy, </a:t>
            </a:r>
          </a:p>
          <a:p>
            <a:pPr lvl="1"/>
            <a:r>
              <a:rPr lang="en-US"/>
              <a:t>Execution Time: 10-20ms per frame  (GPU)</a:t>
            </a:r>
          </a:p>
          <a:p>
            <a:pPr lvl="1"/>
            <a:r>
              <a:rPr lang="en-US" err="1"/>
              <a:t>Vram</a:t>
            </a:r>
            <a:r>
              <a:rPr lang="en-US"/>
              <a:t> requirements: ~4-6GB </a:t>
            </a:r>
          </a:p>
          <a:p>
            <a:pPr marL="0" indent="0">
              <a:buNone/>
            </a:pPr>
            <a:r>
              <a:rPr lang="en-US" err="1"/>
              <a:t>FFireNet</a:t>
            </a:r>
            <a:r>
              <a:rPr lang="en-US"/>
              <a:t>(MobileNetV2)</a:t>
            </a:r>
            <a:endParaRPr lang="en-US" sz="130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/>
              <a:t>Image Classification </a:t>
            </a:r>
          </a:p>
          <a:p>
            <a:pPr lvl="1"/>
            <a:r>
              <a:rPr lang="en-US"/>
              <a:t>Lightweight CNN</a:t>
            </a:r>
          </a:p>
          <a:p>
            <a:pPr lvl="1"/>
            <a:r>
              <a:rPr lang="en-US"/>
              <a:t>Performance: ~98.4% accuracy, </a:t>
            </a:r>
          </a:p>
          <a:p>
            <a:pPr lvl="1"/>
            <a:r>
              <a:rPr lang="en-US"/>
              <a:t>Execution Time: 5-10ms per frame  (GPU)</a:t>
            </a:r>
          </a:p>
          <a:p>
            <a:pPr lvl="1"/>
            <a:r>
              <a:rPr lang="en-US" err="1"/>
              <a:t>Vram</a:t>
            </a:r>
            <a:r>
              <a:rPr lang="en-US"/>
              <a:t> requirements: &lt;1GB </a:t>
            </a:r>
          </a:p>
          <a:p>
            <a:pPr marL="457200" lvl="1" indent="0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96C7B-62DB-9C87-D537-04678B98D631}"/>
              </a:ext>
            </a:extLst>
          </p:cNvPr>
          <p:cNvSpPr txBox="1"/>
          <p:nvPr/>
        </p:nvSpPr>
        <p:spPr>
          <a:xfrm>
            <a:off x="7561007" y="6501060"/>
            <a:ext cx="4542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200">
                <a:solidFill>
                  <a:schemeClr val="tx2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https://github.com/autogyro/yolo-V8</a:t>
            </a:r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575757-8B31-595F-8D19-7DF90BDD2A3F}"/>
              </a:ext>
            </a:extLst>
          </p:cNvPr>
          <p:cNvSpPr txBox="1"/>
          <p:nvPr/>
        </p:nvSpPr>
        <p:spPr>
          <a:xfrm>
            <a:off x="7561007" y="6193273"/>
            <a:ext cx="83647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2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https://www.kaggle.com/models/datascientist97/mobilenet-v2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84182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414750C-7F3B-BD58-425A-51E15676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5D765-5AFD-EAD9-6D9E-EA7D63E87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Fire Location Estimation</a:t>
            </a:r>
            <a:endParaRPr lang="en-US" sz="5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F2127-C02E-C5C2-795E-4F2CD8053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2520" y="2075688"/>
            <a:ext cx="10168128" cy="36941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err="1"/>
              <a:t>MiDaS</a:t>
            </a:r>
            <a:r>
              <a:rPr lang="en-US"/>
              <a:t> v3 </a:t>
            </a:r>
            <a:r>
              <a:rPr lang="en-US" sz="1600"/>
              <a:t>	</a:t>
            </a:r>
          </a:p>
          <a:p>
            <a:pPr lvl="1"/>
            <a:r>
              <a:rPr lang="en-US"/>
              <a:t>type: Vision transformer	</a:t>
            </a:r>
          </a:p>
          <a:p>
            <a:pPr lvl="1"/>
            <a:r>
              <a:rPr lang="en-US"/>
              <a:t>input: RGB CCTV frame	</a:t>
            </a:r>
          </a:p>
          <a:p>
            <a:pPr lvl="1"/>
            <a:r>
              <a:rPr lang="en-US"/>
              <a:t>output: depth map -&gt; estimate relative distance of fire</a:t>
            </a:r>
          </a:p>
          <a:p>
            <a:pPr lvl="1"/>
            <a:r>
              <a:rPr lang="en-US"/>
              <a:t>works in indoor/outdoor environments </a:t>
            </a:r>
          </a:p>
          <a:p>
            <a:pPr lvl="1"/>
            <a:r>
              <a:rPr lang="en-US"/>
              <a:t>Performance: ~1-2% relative depth error, </a:t>
            </a:r>
          </a:p>
          <a:p>
            <a:pPr lvl="1"/>
            <a:r>
              <a:rPr lang="en-US"/>
              <a:t>Execution Time: 25-40ms per frame  (GPU)</a:t>
            </a:r>
          </a:p>
          <a:p>
            <a:pPr lvl="1"/>
            <a:r>
              <a:rPr lang="en-US" err="1"/>
              <a:t>Vram</a:t>
            </a:r>
            <a:r>
              <a:rPr lang="en-US"/>
              <a:t> requirements: ~8GB	</a:t>
            </a:r>
          </a:p>
          <a:p>
            <a:pPr lvl="1"/>
            <a:endParaRPr lang="en-US"/>
          </a:p>
        </p:txBody>
      </p:sp>
      <p:pic>
        <p:nvPicPr>
          <p:cNvPr id="4" name="Picture 3" descr="A living room with a couch and chairs&#10;&#10;AI-generated content may be incorrect.">
            <a:extLst>
              <a:ext uri="{FF2B5EF4-FFF2-40B4-BE49-F238E27FC236}">
                <a16:creationId xmlns:a16="http://schemas.microsoft.com/office/drawing/2014/main" id="{8EA7FE4C-5179-A455-5F65-F6DBF16D0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41" y="921351"/>
            <a:ext cx="1937784" cy="1635335"/>
          </a:xfrm>
          <a:prstGeom prst="rect">
            <a:avLst/>
          </a:prstGeom>
        </p:spPr>
      </p:pic>
      <p:pic>
        <p:nvPicPr>
          <p:cNvPr id="5" name="Picture 4" descr="A blurry image of a room with chairs and a table&#10;&#10;AI-generated content may be incorrect.">
            <a:extLst>
              <a:ext uri="{FF2B5EF4-FFF2-40B4-BE49-F238E27FC236}">
                <a16:creationId xmlns:a16="http://schemas.microsoft.com/office/drawing/2014/main" id="{A2C4A929-5A7C-9A57-FA8A-32336B1E3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7" b="287"/>
          <a:stretch>
            <a:fillRect/>
          </a:stretch>
        </p:blipFill>
        <p:spPr>
          <a:xfrm>
            <a:off x="9437141" y="2793211"/>
            <a:ext cx="1936768" cy="1635336"/>
          </a:xfrm>
          <a:prstGeom prst="rect">
            <a:avLst/>
          </a:prstGeom>
        </p:spPr>
      </p:pic>
      <p:pic>
        <p:nvPicPr>
          <p:cNvPr id="6" name="Picture 5" descr="A purple and orange light&#10;&#10;AI-generated content may be incorrect.">
            <a:extLst>
              <a:ext uri="{FF2B5EF4-FFF2-40B4-BE49-F238E27FC236}">
                <a16:creationId xmlns:a16="http://schemas.microsoft.com/office/drawing/2014/main" id="{422B6EF8-DD66-0E5F-D54D-04C9CCDCB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141" y="4665072"/>
            <a:ext cx="1937784" cy="1644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FDBD9-5723-5568-82DF-6585CBF5BA4F}"/>
              </a:ext>
            </a:extLst>
          </p:cNvPr>
          <p:cNvSpPr txBox="1"/>
          <p:nvPr/>
        </p:nvSpPr>
        <p:spPr>
          <a:xfrm>
            <a:off x="5942554" y="6407385"/>
            <a:ext cx="60966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2">
                    <a:lumMod val="65000"/>
                  </a:schemeClr>
                </a:solidFill>
                <a:ea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https://github.com/isl-org/MiDaS</a:t>
            </a:r>
            <a:endParaRPr lang="en-US" sz="1200">
              <a:solidFill>
                <a:schemeClr val="bg2">
                  <a:lumMod val="65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789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C2802B0-7C82-B953-133C-85386358A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8E5DD-1402-DF8D-C9F5-5905D8683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/>
              <a:t>Evacuation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29BCA-941C-DCA0-7F3E-11AB24F2E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167944"/>
            <a:ext cx="9346370" cy="400425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/>
              <a:t>Individual Resilience:</a:t>
            </a:r>
          </a:p>
          <a:p>
            <a:pPr marL="0" indent="0">
              <a:buNone/>
            </a:pPr>
            <a:endParaRPr lang="en-US" sz="2600"/>
          </a:p>
          <a:p>
            <a:pPr lvl="1">
              <a:lnSpc>
                <a:spcPct val="100000"/>
              </a:lnSpc>
            </a:pPr>
            <a:r>
              <a:rPr lang="en-US" sz="2200"/>
              <a:t>Focuses on the occupant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200"/>
          </a:p>
          <a:p>
            <a:pPr lvl="1">
              <a:lnSpc>
                <a:spcPct val="100000"/>
              </a:lnSpc>
            </a:pPr>
            <a:r>
              <a:rPr lang="en-US" sz="2200"/>
              <a:t>Provides personalized , optimized ,and safe routes</a:t>
            </a:r>
          </a:p>
          <a:p>
            <a:pPr marL="0" indent="0">
              <a:buNone/>
            </a:pPr>
            <a:endParaRPr lang="en-US" sz="1800"/>
          </a:p>
          <a:p>
            <a:pPr marL="0" indent="0">
              <a:buNone/>
            </a:pPr>
            <a:r>
              <a:rPr lang="en-US" sz="2600"/>
              <a:t>Community </a:t>
            </a:r>
            <a:r>
              <a:rPr lang="en-US" sz="2600" err="1"/>
              <a:t>Resiliance</a:t>
            </a:r>
            <a:r>
              <a:rPr lang="en-US" sz="2600"/>
              <a:t>:</a:t>
            </a:r>
          </a:p>
          <a:p>
            <a:pPr marL="0" indent="0">
              <a:buNone/>
            </a:pPr>
            <a:endParaRPr lang="en-US" sz="2600"/>
          </a:p>
          <a:p>
            <a:pPr lvl="1">
              <a:lnSpc>
                <a:spcPct val="100000"/>
              </a:lnSpc>
            </a:pPr>
            <a:r>
              <a:rPr lang="en-US" sz="2200"/>
              <a:t>Focuses on the entire building population 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200"/>
          </a:p>
          <a:p>
            <a:pPr lvl="1">
              <a:lnSpc>
                <a:spcPct val="100000"/>
              </a:lnSpc>
            </a:pPr>
            <a:r>
              <a:rPr lang="en-US" sz="2200"/>
              <a:t>Manages overall occupants flow to prevent bottlenecks</a:t>
            </a:r>
          </a:p>
          <a:p>
            <a:pPr marL="457200" lvl="1" indent="0">
              <a:buNone/>
            </a:pPr>
            <a:r>
              <a:rPr lang="en-US" sz="1800"/>
              <a:t>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5F948-4CFD-FB70-F3C3-AF715AA73407}"/>
              </a:ext>
            </a:extLst>
          </p:cNvPr>
          <p:cNvSpPr txBox="1"/>
          <p:nvPr/>
        </p:nvSpPr>
        <p:spPr>
          <a:xfrm>
            <a:off x="6040191" y="6436036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tx2">
                    <a:lumMod val="50000"/>
                    <a:lumOff val="50000"/>
                  </a:schemeClr>
                </a:solidFill>
              </a:rPr>
              <a:t>https://www.sciencedirect.com/science/article/pii/S2666165925000729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E7F798-98A4-564F-1F89-C9515FABA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934" y="1773890"/>
            <a:ext cx="3238541" cy="430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5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3C8FE071-CDC1-1554-B6CB-761B1E5A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3B5E-6F6C-5D62-5D73-FCD8F8EC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929964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Hardware and Pricing</a:t>
            </a:r>
            <a:r>
              <a:rPr lang="el-GR" sz="5200"/>
              <a:t> (</a:t>
            </a:r>
            <a:r>
              <a:rPr lang="en-US" sz="5200"/>
              <a:t>part</a:t>
            </a:r>
            <a:r>
              <a:rPr lang="el-GR" sz="5200"/>
              <a:t>1)</a:t>
            </a:r>
            <a:endParaRPr lang="en-US" sz="5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85C28-F6C2-87B3-EE21-721ABEDBD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467" y="1332371"/>
            <a:ext cx="12100809" cy="402334"/>
          </a:xfrm>
        </p:spPr>
        <p:txBody>
          <a:bodyPr>
            <a:no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 for 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Upatras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campus 30,000 users 31departments 4 km</a:t>
            </a:r>
            <a:r>
              <a:rPr lang="en-US" baseline="30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3A3A02-927C-55D3-7180-89958469AED4}"/>
              </a:ext>
            </a:extLst>
          </p:cNvPr>
          <p:cNvSpPr txBox="1"/>
          <p:nvPr/>
        </p:nvSpPr>
        <p:spPr>
          <a:xfrm>
            <a:off x="8608780" y="2243520"/>
            <a:ext cx="40053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Parking sensors</a:t>
            </a:r>
          </a:p>
          <a:p>
            <a:endParaRPr lang="en-US"/>
          </a:p>
          <a:p>
            <a:r>
              <a:rPr lang="en-US"/>
              <a:t>500 LoRa parking sensors for parking monitoring</a:t>
            </a:r>
          </a:p>
          <a:p>
            <a:endParaRPr lang="en-US"/>
          </a:p>
          <a:p>
            <a:r>
              <a:rPr lang="en-US"/>
              <a:t>Avg cost/unit: 70€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algn="ctr"/>
            <a:r>
              <a:rPr lang="en-US"/>
              <a:t>35,000 €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EF8DEB-3106-3410-BCB7-6C0D05DE9893}"/>
              </a:ext>
            </a:extLst>
          </p:cNvPr>
          <p:cNvSpPr txBox="1"/>
          <p:nvPr/>
        </p:nvSpPr>
        <p:spPr>
          <a:xfrm>
            <a:off x="184826" y="33268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4AF6E7-C31E-773B-170E-D58288259751}"/>
              </a:ext>
            </a:extLst>
          </p:cNvPr>
          <p:cNvSpPr txBox="1"/>
          <p:nvPr/>
        </p:nvSpPr>
        <p:spPr>
          <a:xfrm>
            <a:off x="184826" y="2551360"/>
            <a:ext cx="40053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Cameras</a:t>
            </a:r>
            <a:r>
              <a:rPr lang="en-US"/>
              <a:t> </a:t>
            </a:r>
          </a:p>
          <a:p>
            <a:endParaRPr lang="en-US"/>
          </a:p>
          <a:p>
            <a:r>
              <a:rPr lang="en-US"/>
              <a:t>PTZ Required cameras / 1km</a:t>
            </a:r>
            <a:r>
              <a:rPr lang="en-US" baseline="30000"/>
              <a:t>2 </a:t>
            </a:r>
            <a:r>
              <a:rPr lang="en-US"/>
              <a:t>: </a:t>
            </a:r>
            <a:r>
              <a:rPr lang="el-GR"/>
              <a:t>127</a:t>
            </a:r>
            <a:r>
              <a:rPr lang="en-US"/>
              <a:t> </a:t>
            </a:r>
          </a:p>
          <a:p>
            <a:r>
              <a:rPr lang="en-US"/>
              <a:t>(radius coverage  50m)</a:t>
            </a:r>
          </a:p>
          <a:p>
            <a:endParaRPr lang="en-US"/>
          </a:p>
          <a:p>
            <a:r>
              <a:rPr lang="en-US"/>
              <a:t>500 PTZ cameras for real-time fire detection</a:t>
            </a:r>
          </a:p>
          <a:p>
            <a:r>
              <a:rPr lang="en-US"/>
              <a:t>Avg cost/unit: 40€</a:t>
            </a:r>
          </a:p>
          <a:p>
            <a:endParaRPr lang="en-US"/>
          </a:p>
          <a:p>
            <a:endParaRPr lang="en-US"/>
          </a:p>
          <a:p>
            <a:pPr algn="ctr"/>
            <a:r>
              <a:rPr lang="en-US"/>
              <a:t>20,000 €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B487F-D811-385A-3F97-08A091C3E449}"/>
              </a:ext>
            </a:extLst>
          </p:cNvPr>
          <p:cNvSpPr txBox="1"/>
          <p:nvPr/>
        </p:nvSpPr>
        <p:spPr>
          <a:xfrm>
            <a:off x="4293646" y="2551360"/>
            <a:ext cx="40053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 counting radars</a:t>
            </a:r>
          </a:p>
          <a:p>
            <a:endParaRPr lang="en-US"/>
          </a:p>
          <a:p>
            <a:r>
              <a:rPr lang="en-US"/>
              <a:t>15 </a:t>
            </a:r>
            <a:r>
              <a:rPr lang="en-US" err="1"/>
              <a:t>LoRaWAN</a:t>
            </a:r>
            <a:r>
              <a:rPr lang="en-US"/>
              <a:t> radar sensors for key flow points (restaurant, library)</a:t>
            </a:r>
          </a:p>
          <a:p>
            <a:endParaRPr lang="en-US"/>
          </a:p>
          <a:p>
            <a:r>
              <a:rPr lang="en-US"/>
              <a:t>Avg cost/unit: 390€</a:t>
            </a:r>
          </a:p>
          <a:p>
            <a:endParaRPr lang="en-US"/>
          </a:p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pPr algn="ctr"/>
            <a:r>
              <a:rPr lang="en-US"/>
              <a:t>5,850€</a:t>
            </a:r>
          </a:p>
        </p:txBody>
      </p:sp>
      <p:pic>
        <p:nvPicPr>
          <p:cNvPr id="30" name="Graphic 29" descr="Users with solid fill">
            <a:extLst>
              <a:ext uri="{FF2B5EF4-FFF2-40B4-BE49-F238E27FC236}">
                <a16:creationId xmlns:a16="http://schemas.microsoft.com/office/drawing/2014/main" id="{E8D0672A-6CC4-F9BD-4833-0DB83A333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1113" y="4315570"/>
            <a:ext cx="914400" cy="91440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917F72-59EC-4E19-0FC2-F34451256C41}"/>
              </a:ext>
            </a:extLst>
          </p:cNvPr>
          <p:cNvSpPr/>
          <p:nvPr/>
        </p:nvSpPr>
        <p:spPr>
          <a:xfrm>
            <a:off x="230717" y="2196022"/>
            <a:ext cx="3721807" cy="3857237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ar with solid fill">
            <a:extLst>
              <a:ext uri="{FF2B5EF4-FFF2-40B4-BE49-F238E27FC236}">
                <a16:creationId xmlns:a16="http://schemas.microsoft.com/office/drawing/2014/main" id="{10AF29F4-5B53-0301-C5E6-1B379179F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6478" y="4315570"/>
            <a:ext cx="914400" cy="914400"/>
          </a:xfrm>
          <a:prstGeom prst="rect">
            <a:avLst/>
          </a:prstGeom>
        </p:spPr>
      </p:pic>
      <p:pic>
        <p:nvPicPr>
          <p:cNvPr id="34" name="Graphic 33" descr="Web cam with solid fill">
            <a:extLst>
              <a:ext uri="{FF2B5EF4-FFF2-40B4-BE49-F238E27FC236}">
                <a16:creationId xmlns:a16="http://schemas.microsoft.com/office/drawing/2014/main" id="{C2E3DA70-1256-493F-C78F-127F6DE67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5912" y="4371643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DD3695E-C9C7-7B74-C78A-7D3F698CF0B7}"/>
              </a:ext>
            </a:extLst>
          </p:cNvPr>
          <p:cNvSpPr txBox="1"/>
          <p:nvPr/>
        </p:nvSpPr>
        <p:spPr>
          <a:xfrm>
            <a:off x="1" y="6309360"/>
            <a:ext cx="1219200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>
                <a:solidFill>
                  <a:schemeClr val="bg2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https://www.skroutz.gr/s/45318780/TP-LINK-C510W-v1-IP-Kamera-Parakolouthisis-Wi-Fi-Full-HD-3MP-Adiavrochi-me-Amfidromi-Epikoinonia-kai-Fako-2-8mm.html</a:t>
            </a:r>
            <a:endParaRPr lang="en-US" sz="1100">
              <a:solidFill>
                <a:schemeClr val="bg2">
                  <a:lumMod val="65000"/>
                </a:schemeClr>
              </a:solidFill>
            </a:endParaRPr>
          </a:p>
          <a:p>
            <a:pPr algn="r"/>
            <a:r>
              <a:rPr lang="en-US" sz="1100">
                <a:solidFill>
                  <a:schemeClr val="bg2">
                    <a:lumMod val="6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https://market.thingpark.com/yosensi-people-counter.html</a:t>
            </a:r>
            <a:endParaRPr lang="en-US" sz="1100">
              <a:solidFill>
                <a:schemeClr val="bg2">
                  <a:lumMod val="65000"/>
                </a:schemeClr>
              </a:solidFill>
            </a:endParaRPr>
          </a:p>
          <a:p>
            <a:pPr algn="r"/>
            <a:r>
              <a:rPr lang="en-US" sz="1100">
                <a:solidFill>
                  <a:schemeClr val="bg2">
                    <a:lumMod val="6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https://swiott.com/products/psl02-l-lora-parking-sensor</a:t>
            </a:r>
            <a:endParaRPr lang="en-US" sz="1100">
              <a:solidFill>
                <a:schemeClr val="bg2">
                  <a:lumMod val="65000"/>
                </a:schemeClr>
              </a:solidFill>
            </a:endParaRPr>
          </a:p>
          <a:p>
            <a:endParaRPr lang="en-US"/>
          </a:p>
          <a:p>
            <a:endParaRPr lang="en-US" sz="1200">
              <a:solidFill>
                <a:schemeClr val="bg2">
                  <a:lumMod val="50000"/>
                </a:schemeClr>
              </a:solidFill>
            </a:endParaRPr>
          </a:p>
          <a:p>
            <a:endParaRPr lang="en-US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A1DA095-368C-A0ED-0D0E-44D498E6A3B3}"/>
              </a:ext>
            </a:extLst>
          </p:cNvPr>
          <p:cNvSpPr/>
          <p:nvPr/>
        </p:nvSpPr>
        <p:spPr>
          <a:xfrm>
            <a:off x="4280349" y="2139343"/>
            <a:ext cx="3789533" cy="3892609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D191FFA-43C4-27AB-A0C0-B21148BF697F}"/>
              </a:ext>
            </a:extLst>
          </p:cNvPr>
          <p:cNvSpPr/>
          <p:nvPr/>
        </p:nvSpPr>
        <p:spPr>
          <a:xfrm>
            <a:off x="8397707" y="2091991"/>
            <a:ext cx="3715505" cy="3892609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5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BBB89F4-677F-A39C-97B1-A17EF9D7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6AC96-AFA7-2A60-021B-DE0CFF19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603827"/>
            <a:ext cx="10168128" cy="842415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en-US" sz="5200"/>
              <a:t>Hardware and Pricing</a:t>
            </a:r>
            <a:r>
              <a:rPr lang="el-GR" sz="5200"/>
              <a:t> (</a:t>
            </a:r>
            <a:r>
              <a:rPr lang="en-US" sz="5200"/>
              <a:t>part 2</a:t>
            </a:r>
            <a:r>
              <a:rPr lang="el-GR" sz="5200"/>
              <a:t>)</a:t>
            </a:r>
            <a:br>
              <a:rPr lang="en-US" sz="5200"/>
            </a:br>
            <a:r>
              <a:rPr lang="en-US" sz="2000"/>
              <a:t>Server cost analysis for 127 cameras and 30,000 users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493ECC-067E-5BC7-BB16-4054E0536D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8180"/>
              </p:ext>
            </p:extLst>
          </p:nvPr>
        </p:nvGraphicFramePr>
        <p:xfrm>
          <a:off x="233464" y="2081720"/>
          <a:ext cx="11958535" cy="583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CBFEB12-BE96-F144-88BD-D30B50EA7ED7}"/>
              </a:ext>
            </a:extLst>
          </p:cNvPr>
          <p:cNvSpPr txBox="1"/>
          <p:nvPr/>
        </p:nvSpPr>
        <p:spPr>
          <a:xfrm>
            <a:off x="233464" y="1960880"/>
            <a:ext cx="5695005" cy="510909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 A : On – Premise Server</a:t>
            </a:r>
          </a:p>
          <a:p>
            <a:r>
              <a:rPr lang="en-US" sz="2800">
                <a:solidFill>
                  <a:srgbClr val="FF0000"/>
                </a:solidFill>
              </a:rPr>
              <a:t>3,000 € one time</a:t>
            </a:r>
          </a:p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single server purchased and owned by the campus 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Evacuation server 2,000 €</a:t>
            </a:r>
            <a:r>
              <a:rPr lang="el-GR"/>
              <a:t>:</a:t>
            </a:r>
            <a:r>
              <a:rPr lang="en-US"/>
              <a:t> server (</a:t>
            </a:r>
            <a:r>
              <a:rPr lang="en-US" err="1"/>
              <a:t>e.g</a:t>
            </a:r>
            <a:r>
              <a:rPr lang="en-US"/>
              <a:t> 20-core CPU i7-14700K, 64GB RAM) to manage 30,000 users, the web app, the real-time </a:t>
            </a:r>
            <a:r>
              <a:rPr lang="en-US" err="1"/>
              <a:t>WiFi</a:t>
            </a:r>
            <a:r>
              <a:rPr lang="en-US"/>
              <a:t> data and path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Hardware 1,000 €</a:t>
            </a:r>
            <a:r>
              <a:rPr lang="en-US"/>
              <a:t>: 1x NVIDIA A4000 GPUs to process 127+ streams (1 GPU/60 streams)</a:t>
            </a:r>
          </a:p>
          <a:p>
            <a:endParaRPr lang="en-US"/>
          </a:p>
          <a:p>
            <a:r>
              <a:rPr lang="en-US"/>
              <a:t>Becomes cheaper than cloud service after 7mo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EA242C-8362-2534-FFC4-738A8680BF3B}"/>
              </a:ext>
            </a:extLst>
          </p:cNvPr>
          <p:cNvSpPr txBox="1"/>
          <p:nvPr/>
        </p:nvSpPr>
        <p:spPr>
          <a:xfrm>
            <a:off x="6421120" y="1971040"/>
            <a:ext cx="5440679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 B : Cloud Server (AWS)  </a:t>
            </a:r>
            <a:r>
              <a:rPr 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sz="2800">
                <a:solidFill>
                  <a:srgbClr val="FF0000"/>
                </a:solidFill>
              </a:rPr>
              <a:t>84 €/month</a:t>
            </a:r>
          </a:p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Renting server capacity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Evacuation server €248/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</a:t>
            </a:r>
            <a:r>
              <a:rPr lang="el-GR"/>
              <a:t>:</a:t>
            </a:r>
            <a:r>
              <a:rPr lang="en-US"/>
              <a:t> Large CPU instance (</a:t>
            </a:r>
            <a:r>
              <a:rPr lang="en-US" err="1"/>
              <a:t>e.g</a:t>
            </a:r>
            <a:r>
              <a:rPr lang="en-US"/>
              <a:t> </a:t>
            </a: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c5.2xlarge</a:t>
            </a:r>
            <a:r>
              <a:rPr lang="en-US"/>
              <a:t>) to run the algorithm and website while idle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 Hardware  €384/</a:t>
            </a:r>
            <a:r>
              <a:rPr lang="en-US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</a:t>
            </a:r>
            <a:r>
              <a:rPr lang="en-US"/>
              <a:t>: 1x T4 GPU instances to process the 127 camera streams 24/7 (39 streams)</a:t>
            </a:r>
          </a:p>
          <a:p>
            <a:endParaRPr lang="en-US"/>
          </a:p>
          <a:p>
            <a:r>
              <a:rPr lang="en-US"/>
              <a:t>The server cost will spike during actual evacuation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5D8CA61-992C-F7A9-E694-8DFF50E5D4B7}"/>
              </a:ext>
            </a:extLst>
          </p:cNvPr>
          <p:cNvSpPr/>
          <p:nvPr/>
        </p:nvSpPr>
        <p:spPr>
          <a:xfrm>
            <a:off x="6255913" y="2010313"/>
            <a:ext cx="5679871" cy="4039279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58EA48-B417-D7F4-1E72-E0A6910E1BC9}"/>
              </a:ext>
            </a:extLst>
          </p:cNvPr>
          <p:cNvSpPr/>
          <p:nvPr/>
        </p:nvSpPr>
        <p:spPr>
          <a:xfrm>
            <a:off x="0" y="2010313"/>
            <a:ext cx="6045201" cy="4039279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D974E5-9329-E525-26CF-6C6B49E48327}"/>
              </a:ext>
            </a:extLst>
          </p:cNvPr>
          <p:cNvSpPr txBox="1"/>
          <p:nvPr/>
        </p:nvSpPr>
        <p:spPr>
          <a:xfrm>
            <a:off x="1744581" y="6289717"/>
            <a:ext cx="103977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bg2">
                    <a:lumMod val="6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https://costcalc.cloudoptimo.com/aws-pricing-calculator/ec2/c5.2xlarge</a:t>
            </a:r>
            <a:endParaRPr lang="en-US" sz="1200">
              <a:solidFill>
                <a:schemeClr val="bg2">
                  <a:lumMod val="65000"/>
                </a:schemeClr>
              </a:solidFill>
            </a:endParaRPr>
          </a:p>
          <a:p>
            <a:pPr algn="r"/>
            <a:r>
              <a:rPr lang="en-US" sz="1200">
                <a:solidFill>
                  <a:schemeClr val="bg2">
                    <a:lumMod val="6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https://costcalc.cloudoptimo.com/aws-pricing-calculator/ec2/g4dn.xlarge</a:t>
            </a:r>
            <a:endParaRPr lang="en-US" sz="1200">
              <a:solidFill>
                <a:schemeClr val="bg2">
                  <a:lumMod val="65000"/>
                </a:schemeClr>
              </a:solidFill>
            </a:endParaRPr>
          </a:p>
          <a:p>
            <a:pPr algn="r"/>
            <a:endParaRPr lang="en-US"/>
          </a:p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6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CED8EC-D655-25B1-F93B-43AD2D0B0205}"/>
              </a:ext>
            </a:extLst>
          </p:cNvPr>
          <p:cNvSpPr>
            <a:spLocks/>
          </p:cNvSpPr>
          <p:nvPr/>
        </p:nvSpPr>
        <p:spPr>
          <a:xfrm>
            <a:off x="701487" y="1667698"/>
            <a:ext cx="8949140" cy="7791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99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           Three fires occurred in August 2025 at the University Campus of Patras.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B2D7C-297F-6000-D1F3-502E3324F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265760"/>
            <a:ext cx="10168128" cy="1462456"/>
          </a:xfrm>
        </p:spPr>
        <p:txBody>
          <a:bodyPr>
            <a:normAutofit/>
          </a:bodyPr>
          <a:lstStyle/>
          <a:p>
            <a:r>
              <a:rPr lang="en-US" sz="5200"/>
              <a:t>Problem statement</a:t>
            </a:r>
          </a:p>
        </p:txBody>
      </p:sp>
      <p:pic>
        <p:nvPicPr>
          <p:cNvPr id="6" name="Content Placeholder 5" descr="Fire outline">
            <a:extLst>
              <a:ext uri="{FF2B5EF4-FFF2-40B4-BE49-F238E27FC236}">
                <a16:creationId xmlns:a16="http://schemas.microsoft.com/office/drawing/2014/main" id="{C9D446A3-F7DC-A2BF-C9B3-A5012D472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0985" y="1749587"/>
            <a:ext cx="606247" cy="592312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98E12-2B4D-AF54-B6E2-0697A9E93491}"/>
              </a:ext>
            </a:extLst>
          </p:cNvPr>
          <p:cNvSpPr>
            <a:spLocks/>
          </p:cNvSpPr>
          <p:nvPr/>
        </p:nvSpPr>
        <p:spPr>
          <a:xfrm>
            <a:off x="701487" y="2837797"/>
            <a:ext cx="8949140" cy="6973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99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             Existing fire detection systems and evacuation plans are restricted to indoor areas.</a:t>
            </a:r>
          </a:p>
        </p:txBody>
      </p:sp>
      <p:pic>
        <p:nvPicPr>
          <p:cNvPr id="9" name="Graphic 8" descr="City outline">
            <a:extLst>
              <a:ext uri="{FF2B5EF4-FFF2-40B4-BE49-F238E27FC236}">
                <a16:creationId xmlns:a16="http://schemas.microsoft.com/office/drawing/2014/main" id="{0E59F035-A6A1-7AB3-E44A-2622F895B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79" y="2880540"/>
            <a:ext cx="654577" cy="6545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8FA041-1CC1-DAAD-CFDA-2A8B11668865}"/>
              </a:ext>
            </a:extLst>
          </p:cNvPr>
          <p:cNvSpPr/>
          <p:nvPr/>
        </p:nvSpPr>
        <p:spPr>
          <a:xfrm>
            <a:off x="701488" y="3926110"/>
            <a:ext cx="8949140" cy="6602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99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              A lack of real-time fire detection, monitoring, and forecasting of potential spread.</a:t>
            </a:r>
          </a:p>
        </p:txBody>
      </p:sp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6AB2F32F-B65D-040E-62BC-5A69B857B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279" y="3907553"/>
            <a:ext cx="697320" cy="69732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6FEC05-60B1-1C64-411D-C3E9878A8039}"/>
              </a:ext>
            </a:extLst>
          </p:cNvPr>
          <p:cNvSpPr/>
          <p:nvPr/>
        </p:nvSpPr>
        <p:spPr>
          <a:xfrm>
            <a:off x="701193" y="4896801"/>
            <a:ext cx="8949141" cy="6602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99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	      Absence of real-time evacuation guidance for pedestrians and vehicles.</a:t>
            </a:r>
          </a:p>
        </p:txBody>
      </p:sp>
      <p:pic>
        <p:nvPicPr>
          <p:cNvPr id="17" name="Graphic 16" descr="Car outline">
            <a:extLst>
              <a:ext uri="{FF2B5EF4-FFF2-40B4-BE49-F238E27FC236}">
                <a16:creationId xmlns:a16="http://schemas.microsoft.com/office/drawing/2014/main" id="{AA140376-C1C5-9BAB-0569-822E1BF1C4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859" y="4892824"/>
            <a:ext cx="668160" cy="66816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034FF2-096F-3DA3-F528-1220C966D5E0}"/>
              </a:ext>
            </a:extLst>
          </p:cNvPr>
          <p:cNvSpPr/>
          <p:nvPr/>
        </p:nvSpPr>
        <p:spPr>
          <a:xfrm>
            <a:off x="701194" y="5948000"/>
            <a:ext cx="8949140" cy="6602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C99E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             Temperature, smoke, humidity sensors are expensive and unreliable for </a:t>
            </a:r>
            <a:r>
              <a:rPr lang="el-GR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detection</a:t>
            </a:r>
          </a:p>
        </p:txBody>
      </p:sp>
      <p:pic>
        <p:nvPicPr>
          <p:cNvPr id="20" name="Graphic 19" descr="Warning outline">
            <a:extLst>
              <a:ext uri="{FF2B5EF4-FFF2-40B4-BE49-F238E27FC236}">
                <a16:creationId xmlns:a16="http://schemas.microsoft.com/office/drawing/2014/main" id="{80241803-C500-02E4-E100-12C5095A81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1997" y="5985114"/>
            <a:ext cx="587142" cy="5871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407362-AAE1-0742-EAF2-38E62D5730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03950" y="204952"/>
            <a:ext cx="2051976" cy="292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7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9E3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5ECE-81D5-D7CD-94CF-A5E495D29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698659"/>
            <a:ext cx="10322909" cy="1441514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Solution: IoT Smart System</a:t>
            </a:r>
            <a:br>
              <a:rPr lang="en-US" sz="5200"/>
            </a:br>
            <a:r>
              <a:rPr lang="en-US" sz="4400"/>
              <a:t>Part 1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04483A-303D-30DD-282E-BDB74A230BC9}"/>
              </a:ext>
            </a:extLst>
          </p:cNvPr>
          <p:cNvGrpSpPr/>
          <p:nvPr/>
        </p:nvGrpSpPr>
        <p:grpSpPr>
          <a:xfrm>
            <a:off x="300532" y="2085786"/>
            <a:ext cx="4759471" cy="2183735"/>
            <a:chOff x="206738" y="1180812"/>
            <a:chExt cx="4759471" cy="21837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065F79-5DE8-C972-F7E3-8AF8A986A50C}"/>
                </a:ext>
              </a:extLst>
            </p:cNvPr>
            <p:cNvSpPr/>
            <p:nvPr/>
          </p:nvSpPr>
          <p:spPr>
            <a:xfrm>
              <a:off x="206738" y="1180812"/>
              <a:ext cx="931296" cy="931296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 8" descr="Security Camera">
              <a:extLst>
                <a:ext uri="{FF2B5EF4-FFF2-40B4-BE49-F238E27FC236}">
                  <a16:creationId xmlns:a16="http://schemas.microsoft.com/office/drawing/2014/main" id="{50751828-ED37-BAAE-5E53-884552ABFF1E}"/>
                </a:ext>
              </a:extLst>
            </p:cNvPr>
            <p:cNvSpPr/>
            <p:nvPr/>
          </p:nvSpPr>
          <p:spPr>
            <a:xfrm>
              <a:off x="409667" y="1375325"/>
              <a:ext cx="540151" cy="540151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9DD7F0A-3158-880E-A6D5-D1C6AEF7581C}"/>
                </a:ext>
              </a:extLst>
            </p:cNvPr>
            <p:cNvSpPr/>
            <p:nvPr/>
          </p:nvSpPr>
          <p:spPr>
            <a:xfrm>
              <a:off x="1710840" y="2212383"/>
              <a:ext cx="3255369" cy="1152164"/>
            </a:xfrm>
            <a:custGeom>
              <a:avLst/>
              <a:gdLst>
                <a:gd name="connsiteX0" fmla="*/ 0 w 2195198"/>
                <a:gd name="connsiteY0" fmla="*/ 0 h 931296"/>
                <a:gd name="connsiteX1" fmla="*/ 2195198 w 2195198"/>
                <a:gd name="connsiteY1" fmla="*/ 0 h 931296"/>
                <a:gd name="connsiteX2" fmla="*/ 2195198 w 2195198"/>
                <a:gd name="connsiteY2" fmla="*/ 931296 h 931296"/>
                <a:gd name="connsiteX3" fmla="*/ 0 w 2195198"/>
                <a:gd name="connsiteY3" fmla="*/ 931296 h 931296"/>
                <a:gd name="connsiteX4" fmla="*/ 0 w 2195198"/>
                <a:gd name="connsiteY4" fmla="*/ 0 h 93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198" h="931296">
                  <a:moveTo>
                    <a:pt x="0" y="0"/>
                  </a:moveTo>
                  <a:lnTo>
                    <a:pt x="2195198" y="0"/>
                  </a:lnTo>
                  <a:lnTo>
                    <a:pt x="2195198" y="931296"/>
                  </a:lnTo>
                  <a:lnTo>
                    <a:pt x="0" y="931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/>
                <a:t>CCTV based</a:t>
              </a:r>
              <a:r>
                <a:rPr lang="en-US" sz="2400" kern="1200"/>
                <a:t> system using AI model for fire detection</a:t>
              </a:r>
              <a:r>
                <a:rPr lang="en-US" sz="2400"/>
                <a:t> and </a:t>
              </a:r>
              <a:r>
                <a:rPr lang="en-US" sz="2400" err="1"/>
                <a:t>geopositioning</a:t>
              </a:r>
              <a:r>
                <a:rPr lang="en-US" sz="2400" kern="1200"/>
                <a:t> in the outdoor areas of campus</a:t>
              </a:r>
            </a:p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66C67C-D5AA-DC5D-F094-9930BFB35B11}"/>
              </a:ext>
            </a:extLst>
          </p:cNvPr>
          <p:cNvGrpSpPr/>
          <p:nvPr/>
        </p:nvGrpSpPr>
        <p:grpSpPr>
          <a:xfrm>
            <a:off x="6925659" y="2281330"/>
            <a:ext cx="4099102" cy="1417209"/>
            <a:chOff x="4343751" y="1781686"/>
            <a:chExt cx="4099102" cy="141720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166833-2542-BDA0-76C1-BCD7B313E9F1}"/>
                </a:ext>
              </a:extLst>
            </p:cNvPr>
            <p:cNvSpPr/>
            <p:nvPr/>
          </p:nvSpPr>
          <p:spPr>
            <a:xfrm>
              <a:off x="4343751" y="1781686"/>
              <a:ext cx="931296" cy="931296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 13" descr="Cloud">
              <a:extLst>
                <a:ext uri="{FF2B5EF4-FFF2-40B4-BE49-F238E27FC236}">
                  <a16:creationId xmlns:a16="http://schemas.microsoft.com/office/drawing/2014/main" id="{C4791F66-9A51-C95E-F1CC-21D32FD0972D}"/>
                </a:ext>
              </a:extLst>
            </p:cNvPr>
            <p:cNvSpPr/>
            <p:nvPr/>
          </p:nvSpPr>
          <p:spPr>
            <a:xfrm>
              <a:off x="4550367" y="1975828"/>
              <a:ext cx="540151" cy="540151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810C02-ED9C-7554-69CD-3D2AB495A6AE}"/>
                </a:ext>
              </a:extLst>
            </p:cNvPr>
            <p:cNvSpPr/>
            <p:nvPr/>
          </p:nvSpPr>
          <p:spPr>
            <a:xfrm>
              <a:off x="5507742" y="2245513"/>
              <a:ext cx="2935111" cy="953382"/>
            </a:xfrm>
            <a:custGeom>
              <a:avLst/>
              <a:gdLst>
                <a:gd name="connsiteX0" fmla="*/ 0 w 2195198"/>
                <a:gd name="connsiteY0" fmla="*/ 0 h 931296"/>
                <a:gd name="connsiteX1" fmla="*/ 2195198 w 2195198"/>
                <a:gd name="connsiteY1" fmla="*/ 0 h 931296"/>
                <a:gd name="connsiteX2" fmla="*/ 2195198 w 2195198"/>
                <a:gd name="connsiteY2" fmla="*/ 931296 h 931296"/>
                <a:gd name="connsiteX3" fmla="*/ 0 w 2195198"/>
                <a:gd name="connsiteY3" fmla="*/ 931296 h 931296"/>
                <a:gd name="connsiteX4" fmla="*/ 0 w 2195198"/>
                <a:gd name="connsiteY4" fmla="*/ 0 h 93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198" h="931296">
                  <a:moveTo>
                    <a:pt x="0" y="0"/>
                  </a:moveTo>
                  <a:lnTo>
                    <a:pt x="2195198" y="0"/>
                  </a:lnTo>
                  <a:lnTo>
                    <a:pt x="2195198" y="931296"/>
                  </a:lnTo>
                  <a:lnTo>
                    <a:pt x="0" y="931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/>
                <a:t>Forecasting the fire spread direction combined with weather API information</a:t>
              </a:r>
              <a:endParaRPr lang="en-US" sz="2400" kern="1200"/>
            </a:p>
          </p:txBody>
        </p:sp>
      </p:grpSp>
      <p:sp>
        <p:nvSpPr>
          <p:cNvPr id="3" name="Freeform: Shape 9">
            <a:extLst>
              <a:ext uri="{FF2B5EF4-FFF2-40B4-BE49-F238E27FC236}">
                <a16:creationId xmlns:a16="http://schemas.microsoft.com/office/drawing/2014/main" id="{28FEA2F6-E094-49C3-CC8E-5F14CFBFDA96}"/>
              </a:ext>
            </a:extLst>
          </p:cNvPr>
          <p:cNvSpPr/>
          <p:nvPr/>
        </p:nvSpPr>
        <p:spPr>
          <a:xfrm>
            <a:off x="1724356" y="5133240"/>
            <a:ext cx="4773125" cy="1152164"/>
          </a:xfrm>
          <a:custGeom>
            <a:avLst/>
            <a:gdLst>
              <a:gd name="connsiteX0" fmla="*/ 0 w 2195198"/>
              <a:gd name="connsiteY0" fmla="*/ 0 h 931296"/>
              <a:gd name="connsiteX1" fmla="*/ 2195198 w 2195198"/>
              <a:gd name="connsiteY1" fmla="*/ 0 h 931296"/>
              <a:gd name="connsiteX2" fmla="*/ 2195198 w 2195198"/>
              <a:gd name="connsiteY2" fmla="*/ 931296 h 931296"/>
              <a:gd name="connsiteX3" fmla="*/ 0 w 2195198"/>
              <a:gd name="connsiteY3" fmla="*/ 931296 h 931296"/>
              <a:gd name="connsiteX4" fmla="*/ 0 w 2195198"/>
              <a:gd name="connsiteY4" fmla="*/ 0 h 931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5198" h="931296">
                <a:moveTo>
                  <a:pt x="0" y="0"/>
                </a:moveTo>
                <a:lnTo>
                  <a:pt x="2195198" y="0"/>
                </a:lnTo>
                <a:lnTo>
                  <a:pt x="2195198" y="931296"/>
                </a:lnTo>
                <a:lnTo>
                  <a:pt x="0" y="9312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800100">
              <a:spcBef>
                <a:spcPct val="0"/>
              </a:spcBef>
              <a:spcAft>
                <a:spcPct val="35000"/>
              </a:spcAft>
            </a:pPr>
            <a:r>
              <a:rPr lang="en-US" sz="2400"/>
              <a:t>Utilize the existing CCTV infrastructure, supplemented by additional cameras where necessary, to eliminate blind spots and minimize overall costs.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68E5D4-174D-6125-2654-DD79CCA7D9ED}"/>
              </a:ext>
            </a:extLst>
          </p:cNvPr>
          <p:cNvSpPr/>
          <p:nvPr/>
        </p:nvSpPr>
        <p:spPr>
          <a:xfrm>
            <a:off x="259470" y="4888459"/>
            <a:ext cx="931296" cy="9312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D69B3F3-27CB-16C1-1906-6671AD9631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627" y="5029616"/>
            <a:ext cx="648981" cy="648981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4AA7DB-13AC-ABD3-2535-4B492916A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5359" y="4248812"/>
            <a:ext cx="4184679" cy="24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5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9E3F">
            <a:alpha val="50000"/>
          </a:srgb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78C2F4-49AA-ED10-4B3E-B9D65C9BC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6F347592-DF9F-1C3F-F9D3-B60498F6F445}"/>
              </a:ext>
            </a:extLst>
          </p:cNvPr>
          <p:cNvSpPr/>
          <p:nvPr/>
        </p:nvSpPr>
        <p:spPr>
          <a:xfrm>
            <a:off x="511415" y="4732276"/>
            <a:ext cx="931296" cy="931296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76FF1A-9D5F-AF2D-8CD4-40432032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474" y="31908"/>
            <a:ext cx="10168128" cy="1810606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Solution: IoT Smart System</a:t>
            </a:r>
            <a:br>
              <a:rPr lang="en-US" sz="5200"/>
            </a:br>
            <a:r>
              <a:rPr lang="en-US" sz="4400"/>
              <a:t>Part 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93CCC3-D1DF-46DC-1896-8754E751D66D}"/>
              </a:ext>
            </a:extLst>
          </p:cNvPr>
          <p:cNvGrpSpPr/>
          <p:nvPr/>
        </p:nvGrpSpPr>
        <p:grpSpPr>
          <a:xfrm>
            <a:off x="511415" y="2238074"/>
            <a:ext cx="5375978" cy="1602539"/>
            <a:chOff x="7997089" y="1538729"/>
            <a:chExt cx="4952781" cy="143762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8840608-9B07-4CFA-D2FA-EC7E75C6FD7E}"/>
                </a:ext>
              </a:extLst>
            </p:cNvPr>
            <p:cNvSpPr/>
            <p:nvPr/>
          </p:nvSpPr>
          <p:spPr>
            <a:xfrm>
              <a:off x="7997089" y="1538729"/>
              <a:ext cx="884171" cy="849860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 20" descr="Car">
              <a:extLst>
                <a:ext uri="{FF2B5EF4-FFF2-40B4-BE49-F238E27FC236}">
                  <a16:creationId xmlns:a16="http://schemas.microsoft.com/office/drawing/2014/main" id="{9F695BEA-4569-CD70-B13F-3BA30E23F1AD}"/>
                </a:ext>
              </a:extLst>
            </p:cNvPr>
            <p:cNvSpPr/>
            <p:nvPr/>
          </p:nvSpPr>
          <p:spPr>
            <a:xfrm>
              <a:off x="8172188" y="1703170"/>
              <a:ext cx="573282" cy="495977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13C110F-50A9-D0BD-24A4-710F2D6B00B7}"/>
                </a:ext>
              </a:extLst>
            </p:cNvPr>
            <p:cNvSpPr/>
            <p:nvPr/>
          </p:nvSpPr>
          <p:spPr>
            <a:xfrm>
              <a:off x="9089927" y="1538729"/>
              <a:ext cx="3859943" cy="1437629"/>
            </a:xfrm>
            <a:custGeom>
              <a:avLst/>
              <a:gdLst>
                <a:gd name="connsiteX0" fmla="*/ 0 w 2195198"/>
                <a:gd name="connsiteY0" fmla="*/ 0 h 931296"/>
                <a:gd name="connsiteX1" fmla="*/ 2195198 w 2195198"/>
                <a:gd name="connsiteY1" fmla="*/ 0 h 931296"/>
                <a:gd name="connsiteX2" fmla="*/ 2195198 w 2195198"/>
                <a:gd name="connsiteY2" fmla="*/ 931296 h 931296"/>
                <a:gd name="connsiteX3" fmla="*/ 0 w 2195198"/>
                <a:gd name="connsiteY3" fmla="*/ 931296 h 931296"/>
                <a:gd name="connsiteX4" fmla="*/ 0 w 2195198"/>
                <a:gd name="connsiteY4" fmla="*/ 0 h 93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198" h="931296">
                  <a:moveTo>
                    <a:pt x="0" y="0"/>
                  </a:moveTo>
                  <a:lnTo>
                    <a:pt x="2195198" y="0"/>
                  </a:lnTo>
                  <a:lnTo>
                    <a:pt x="2195198" y="931296"/>
                  </a:lnTo>
                  <a:lnTo>
                    <a:pt x="0" y="931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/>
                <a:t>Monitoring vehicles in parking lots with parking sensors </a:t>
              </a:r>
              <a:endParaRPr lang="en-US"/>
            </a:p>
            <a:p>
              <a:pPr defTabSz="800100">
                <a:spcBef>
                  <a:spcPct val="0"/>
                </a:spcBef>
                <a:spcAft>
                  <a:spcPct val="35000"/>
                </a:spcAft>
              </a:pPr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7F580F-F53D-BBA7-0924-AFA2FAE32637}"/>
              </a:ext>
            </a:extLst>
          </p:cNvPr>
          <p:cNvGrpSpPr/>
          <p:nvPr/>
        </p:nvGrpSpPr>
        <p:grpSpPr>
          <a:xfrm>
            <a:off x="6304608" y="2166146"/>
            <a:ext cx="5210876" cy="1203577"/>
            <a:chOff x="713816" y="3837845"/>
            <a:chExt cx="4456166" cy="1203577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C78CA2C-CCDA-192E-F98F-9CA6037F9131}"/>
                </a:ext>
              </a:extLst>
            </p:cNvPr>
            <p:cNvSpPr/>
            <p:nvPr/>
          </p:nvSpPr>
          <p:spPr>
            <a:xfrm>
              <a:off x="713816" y="3837845"/>
              <a:ext cx="833021" cy="873198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3" descr="Scooter">
              <a:extLst>
                <a:ext uri="{FF2B5EF4-FFF2-40B4-BE49-F238E27FC236}">
                  <a16:creationId xmlns:a16="http://schemas.microsoft.com/office/drawing/2014/main" id="{BC38C792-26D8-0612-5EF1-41382BAB895D}"/>
                </a:ext>
              </a:extLst>
            </p:cNvPr>
            <p:cNvSpPr/>
            <p:nvPr/>
          </p:nvSpPr>
          <p:spPr>
            <a:xfrm>
              <a:off x="891700" y="3988016"/>
              <a:ext cx="477252" cy="572856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ADC4BA5-A38D-A64E-CB54-418D6B260DF8}"/>
                </a:ext>
              </a:extLst>
            </p:cNvPr>
            <p:cNvSpPr/>
            <p:nvPr/>
          </p:nvSpPr>
          <p:spPr>
            <a:xfrm>
              <a:off x="1760140" y="3867170"/>
              <a:ext cx="3409842" cy="1174252"/>
            </a:xfrm>
            <a:custGeom>
              <a:avLst/>
              <a:gdLst>
                <a:gd name="connsiteX0" fmla="*/ 0 w 2195198"/>
                <a:gd name="connsiteY0" fmla="*/ 0 h 931296"/>
                <a:gd name="connsiteX1" fmla="*/ 2195198 w 2195198"/>
                <a:gd name="connsiteY1" fmla="*/ 0 h 931296"/>
                <a:gd name="connsiteX2" fmla="*/ 2195198 w 2195198"/>
                <a:gd name="connsiteY2" fmla="*/ 931296 h 931296"/>
                <a:gd name="connsiteX3" fmla="*/ 0 w 2195198"/>
                <a:gd name="connsiteY3" fmla="*/ 931296 h 931296"/>
                <a:gd name="connsiteX4" fmla="*/ 0 w 2195198"/>
                <a:gd name="connsiteY4" fmla="*/ 0 h 93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198" h="931296">
                  <a:moveTo>
                    <a:pt x="0" y="0"/>
                  </a:moveTo>
                  <a:lnTo>
                    <a:pt x="2195198" y="0"/>
                  </a:lnTo>
                  <a:lnTo>
                    <a:pt x="2195198" y="931296"/>
                  </a:lnTo>
                  <a:lnTo>
                    <a:pt x="0" y="931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001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800" kern="1200"/>
            </a:p>
            <a:p>
              <a:pPr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/>
                <a:t>Simulation of the optimal evacuation</a:t>
              </a:r>
              <a:r>
                <a:rPr lang="en-US" sz="2400"/>
                <a:t> flow</a:t>
              </a:r>
              <a:r>
                <a:rPr lang="en-US" sz="2400" kern="1200"/>
                <a:t> distribution for vehicles and pedestrians in live map with </a:t>
              </a:r>
              <a:r>
                <a:rPr lang="en-US" sz="2400"/>
                <a:t>existing</a:t>
              </a:r>
              <a:r>
                <a:rPr lang="en-US" sz="2400" kern="1200"/>
                <a:t> solver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7FE2DD-B083-1887-BEAC-28CE8901F28D}"/>
              </a:ext>
            </a:extLst>
          </p:cNvPr>
          <p:cNvGrpSpPr/>
          <p:nvPr/>
        </p:nvGrpSpPr>
        <p:grpSpPr>
          <a:xfrm>
            <a:off x="6357131" y="4715711"/>
            <a:ext cx="5128762" cy="1223457"/>
            <a:chOff x="4343751" y="4070605"/>
            <a:chExt cx="5128762" cy="122345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A1EDC43-1581-48E5-DB27-F8447AD4D724}"/>
                </a:ext>
              </a:extLst>
            </p:cNvPr>
            <p:cNvSpPr/>
            <p:nvPr/>
          </p:nvSpPr>
          <p:spPr>
            <a:xfrm>
              <a:off x="4343751" y="4070605"/>
              <a:ext cx="931296" cy="931296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6" descr="Web Design">
              <a:extLst>
                <a:ext uri="{FF2B5EF4-FFF2-40B4-BE49-F238E27FC236}">
                  <a16:creationId xmlns:a16="http://schemas.microsoft.com/office/drawing/2014/main" id="{90216971-9385-D1F2-03EB-54177E0079C3}"/>
                </a:ext>
              </a:extLst>
            </p:cNvPr>
            <p:cNvSpPr/>
            <p:nvPr/>
          </p:nvSpPr>
          <p:spPr>
            <a:xfrm>
              <a:off x="4539323" y="4266177"/>
              <a:ext cx="540151" cy="540151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787704A-D23C-E508-BA29-2BF0A08FD4FE}"/>
                </a:ext>
              </a:extLst>
            </p:cNvPr>
            <p:cNvSpPr/>
            <p:nvPr/>
          </p:nvSpPr>
          <p:spPr>
            <a:xfrm>
              <a:off x="5544352" y="4318593"/>
              <a:ext cx="3928161" cy="975469"/>
            </a:xfrm>
            <a:custGeom>
              <a:avLst/>
              <a:gdLst>
                <a:gd name="connsiteX0" fmla="*/ 0 w 2195198"/>
                <a:gd name="connsiteY0" fmla="*/ 0 h 931296"/>
                <a:gd name="connsiteX1" fmla="*/ 2195198 w 2195198"/>
                <a:gd name="connsiteY1" fmla="*/ 0 h 931296"/>
                <a:gd name="connsiteX2" fmla="*/ 2195198 w 2195198"/>
                <a:gd name="connsiteY2" fmla="*/ 931296 h 931296"/>
                <a:gd name="connsiteX3" fmla="*/ 0 w 2195198"/>
                <a:gd name="connsiteY3" fmla="*/ 931296 h 931296"/>
                <a:gd name="connsiteX4" fmla="*/ 0 w 2195198"/>
                <a:gd name="connsiteY4" fmla="*/ 0 h 93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5198" h="931296">
                  <a:moveTo>
                    <a:pt x="0" y="0"/>
                  </a:moveTo>
                  <a:lnTo>
                    <a:pt x="2195198" y="0"/>
                  </a:lnTo>
                  <a:lnTo>
                    <a:pt x="2195198" y="931296"/>
                  </a:lnTo>
                  <a:lnTo>
                    <a:pt x="0" y="9312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/>
                <a:t>Public website</a:t>
              </a:r>
              <a:r>
                <a:rPr lang="en-US" sz="2400" kern="1200"/>
                <a:t> application with admin and user interface for real-time   monitoring and guidance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97F885C1-FEB7-8423-4444-42AEA52602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0421" y="4931361"/>
            <a:ext cx="573283" cy="573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F73FD-263D-AE60-EA8C-EADD15D23B67}"/>
              </a:ext>
            </a:extLst>
          </p:cNvPr>
          <p:cNvSpPr txBox="1"/>
          <p:nvPr/>
        </p:nvSpPr>
        <p:spPr>
          <a:xfrm>
            <a:off x="1619621" y="4715711"/>
            <a:ext cx="4345781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ea typeface="+mn-lt"/>
                <a:cs typeface="+mn-lt"/>
              </a:rPr>
              <a:t>Monitoring crowds </a:t>
            </a:r>
            <a:r>
              <a:rPr lang="en-US" sz="2400" baseline="0">
                <a:ea typeface="+mn-lt"/>
                <a:cs typeface="+mn-lt"/>
              </a:rPr>
              <a:t>in</a:t>
            </a:r>
            <a:r>
              <a:rPr lang="en-US" sz="2400">
                <a:ea typeface="+mn-lt"/>
                <a:cs typeface="+mn-lt"/>
              </a:rPr>
              <a:t> </a:t>
            </a:r>
            <a:r>
              <a:rPr lang="en-US" sz="2400" baseline="0">
                <a:ea typeface="+mn-lt"/>
                <a:cs typeface="+mn-lt"/>
              </a:rPr>
              <a:t>buildings </a:t>
            </a:r>
            <a:r>
              <a:rPr lang="en-US" sz="2400">
                <a:ea typeface="+mn-lt"/>
                <a:cs typeface="+mn-lt"/>
              </a:rPr>
              <a:t>using access-point wireless</a:t>
            </a:r>
            <a:r>
              <a:rPr lang="en-US" sz="2400" baseline="0">
                <a:ea typeface="+mn-lt"/>
                <a:cs typeface="+mn-lt"/>
              </a:rPr>
              <a:t> traffic</a:t>
            </a:r>
            <a:r>
              <a:rPr lang="en-US" sz="2400">
                <a:ea typeface="+mn-lt"/>
                <a:cs typeface="+mn-lt"/>
              </a:rPr>
              <a:t> analysis and radar people counter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1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C8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71656-03CA-7FFC-FE81-9078EA61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71" y="450603"/>
            <a:ext cx="5095891" cy="5083496"/>
          </a:xfrm>
        </p:spPr>
        <p:txBody>
          <a:bodyPr anchor="t">
            <a:normAutofit/>
          </a:bodyPr>
          <a:lstStyle/>
          <a:p>
            <a:pPr algn="ctr"/>
            <a:r>
              <a:rPr lang="en-US" sz="5200"/>
              <a:t>Differentiating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9517-3418-ADEC-9487-E717E9B21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417" y="1140305"/>
            <a:ext cx="5818248" cy="39846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/>
          </a:p>
          <a:p>
            <a:endParaRPr lang="en-US" sz="2000"/>
          </a:p>
          <a:p>
            <a:pPr marL="0" indent="0">
              <a:buNone/>
            </a:pPr>
            <a:endParaRPr lang="en-US" sz="200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D0FD74-C4CB-7BC3-D861-F82B9AF2A0B7}"/>
              </a:ext>
            </a:extLst>
          </p:cNvPr>
          <p:cNvSpPr txBox="1"/>
          <p:nvPr/>
        </p:nvSpPr>
        <p:spPr>
          <a:xfrm>
            <a:off x="6111530" y="368577"/>
            <a:ext cx="5750719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aseline="0">
                <a:latin typeface="Avenir Next LT Pro"/>
                <a:ea typeface="Arial"/>
                <a:cs typeface="Arial"/>
              </a:rPr>
              <a:t>Real-time outdoor </a:t>
            </a:r>
            <a:r>
              <a:rPr lang="en-US" sz="2400">
                <a:latin typeface="Avenir Next LT Pro"/>
                <a:ea typeface="Arial"/>
                <a:cs typeface="Arial"/>
              </a:rPr>
              <a:t>personalized</a:t>
            </a:r>
            <a:endParaRPr lang="en-US">
              <a:latin typeface="Avenir Next LT Pro"/>
              <a:ea typeface="Arial"/>
              <a:cs typeface="Arial"/>
            </a:endParaRPr>
          </a:p>
          <a:p>
            <a:r>
              <a:rPr lang="en-US" sz="2400">
                <a:latin typeface="Avenir Next LT Pro"/>
                <a:ea typeface="Arial"/>
                <a:cs typeface="Arial"/>
              </a:rPr>
              <a:t>guidance</a:t>
            </a:r>
            <a:r>
              <a:rPr lang="en-US" sz="2400" baseline="0">
                <a:latin typeface="Avenir Next LT Pro"/>
                <a:ea typeface="Arial"/>
                <a:cs typeface="Arial"/>
              </a:rPr>
              <a:t> for people and </a:t>
            </a:r>
            <a:r>
              <a:rPr lang="en-US" sz="2400">
                <a:latin typeface="Avenir Next LT Pro"/>
                <a:ea typeface="Arial"/>
                <a:cs typeface="Arial"/>
              </a:rPr>
              <a:t>vehicles dynamically</a:t>
            </a:r>
            <a:r>
              <a:rPr lang="en-US" sz="2400" baseline="0">
                <a:latin typeface="Avenir Next LT Pro"/>
                <a:ea typeface="Arial"/>
                <a:cs typeface="Arial"/>
              </a:rPr>
              <a:t> directing </a:t>
            </a:r>
            <a:endParaRPr lang="en-US">
              <a:latin typeface="Avenir Next LT Pro"/>
              <a:ea typeface="Arial"/>
              <a:cs typeface="Arial"/>
            </a:endParaRPr>
          </a:p>
          <a:p>
            <a:r>
              <a:rPr lang="en-US" sz="2400" baseline="0">
                <a:latin typeface="Avenir Next LT Pro"/>
                <a:ea typeface="Arial"/>
                <a:cs typeface="Arial"/>
              </a:rPr>
              <a:t>them away </a:t>
            </a:r>
            <a:r>
              <a:rPr lang="en-US" sz="2400">
                <a:latin typeface="Avenir Next LT Pro"/>
                <a:ea typeface="Arial"/>
                <a:cs typeface="Arial"/>
              </a:rPr>
              <a:t>from fire</a:t>
            </a:r>
            <a:r>
              <a:rPr lang="en-US" sz="2400" baseline="0">
                <a:latin typeface="Avenir Next LT Pro"/>
                <a:ea typeface="Arial"/>
                <a:cs typeface="Arial"/>
              </a:rPr>
              <a:t> spread</a:t>
            </a:r>
          </a:p>
          <a:p>
            <a:endParaRPr lang="en-US" sz="2400">
              <a:latin typeface="Avenir Next LT Pro"/>
              <a:ea typeface="Arial"/>
              <a:cs typeface="Arial"/>
            </a:endParaRPr>
          </a:p>
          <a:p>
            <a:endParaRPr lang="en-US" sz="2400">
              <a:latin typeface="Avenir Next LT Pro"/>
              <a:cs typeface="Arial"/>
            </a:endParaRPr>
          </a:p>
          <a:p>
            <a:pPr algn="ctr"/>
            <a:r>
              <a:rPr lang="en-US" sz="2400">
                <a:latin typeface="Avenir Next LT Pro"/>
                <a:cs typeface="Arial"/>
              </a:rPr>
              <a:t>Evacuation Simulation </a:t>
            </a:r>
          </a:p>
          <a:p>
            <a:endParaRPr lang="en-US" sz="2400">
              <a:latin typeface="Avenir Next LT Pro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/>
              <a:t>Real-time optimal traffic flow modeling</a:t>
            </a:r>
          </a:p>
          <a:p>
            <a:endParaRPr lang="en-US" sz="240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>
                <a:latin typeface="Avenir Next LT Pro"/>
                <a:cs typeface="Arial"/>
              </a:rPr>
              <a:t>Identification of potential congestion points in the road network</a:t>
            </a:r>
          </a:p>
          <a:p>
            <a:endParaRPr lang="en-US" sz="2400">
              <a:latin typeface="Avenir Next LT Pro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/>
              <a:t>Estimation of the number of parking spaces that may trigger congestion during evacuation</a:t>
            </a:r>
            <a:endParaRPr lang="en-US"/>
          </a:p>
        </p:txBody>
      </p:sp>
      <p:pic>
        <p:nvPicPr>
          <p:cNvPr id="5" name="SUMO Web Simulation - Google Chrome 2025-11-03 22-40-20">
            <a:hlinkClick r:id="" action="ppaction://media"/>
            <a:extLst>
              <a:ext uri="{FF2B5EF4-FFF2-40B4-BE49-F238E27FC236}">
                <a16:creationId xmlns:a16="http://schemas.microsoft.com/office/drawing/2014/main" id="{48E214CE-D513-F4CA-EC30-61BA25696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5184" t="14495" r="27574" b="10517"/>
          <a:stretch>
            <a:fillRect/>
          </a:stretch>
        </p:blipFill>
        <p:spPr>
          <a:xfrm>
            <a:off x="203306" y="2131478"/>
            <a:ext cx="5628640" cy="458864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0345584-C395-B482-0CE6-B210525B1DB3}"/>
              </a:ext>
            </a:extLst>
          </p:cNvPr>
          <p:cNvSpPr/>
          <p:nvPr/>
        </p:nvSpPr>
        <p:spPr>
          <a:xfrm>
            <a:off x="329751" y="4553385"/>
            <a:ext cx="796437" cy="776116"/>
          </a:xfrm>
          <a:prstGeom prst="ellipse">
            <a:avLst/>
          </a:prstGeom>
          <a:gradFill flip="none" rotWithShape="1">
            <a:gsLst>
              <a:gs pos="100000">
                <a:srgbClr val="C00000">
                  <a:alpha val="45000"/>
                </a:srgbClr>
              </a:gs>
              <a:gs pos="100000">
                <a:srgbClr val="C00000"/>
              </a:gs>
            </a:gsLst>
            <a:lin ang="5400000" scaled="0"/>
            <a:tileRect/>
          </a:gradFill>
          <a:ln>
            <a:solidFill>
              <a:srgbClr val="D858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2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6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9C4D7-0A56-2C0A-596F-F406DE7AE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8" y="978619"/>
            <a:ext cx="7265213" cy="1118330"/>
          </a:xfrm>
        </p:spPr>
        <p:txBody>
          <a:bodyPr>
            <a:noAutofit/>
          </a:bodyPr>
          <a:lstStyle/>
          <a:p>
            <a:r>
              <a:rPr lang="en-US" sz="5200"/>
              <a:t>Unique proposition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9DB8D-9CC2-F363-8A1C-5A4C5725A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Leveraging existing CCTV infrastructure instead of requiring entirely new sensor network our system is cost-effective and scalable</a:t>
            </a:r>
          </a:p>
          <a:p>
            <a:r>
              <a:rPr lang="en-US" sz="2400"/>
              <a:t>Crowd monitoring using </a:t>
            </a:r>
            <a:r>
              <a:rPr lang="en-US" sz="2400" err="1"/>
              <a:t>WiFi</a:t>
            </a:r>
            <a:r>
              <a:rPr lang="en-US" sz="2400"/>
              <a:t>/BLE access points estimates real-time pedestrian and vehicle density (parking sensors)</a:t>
            </a:r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pic>
        <p:nvPicPr>
          <p:cNvPr id="11" name="Graphic 10" descr="Security Camera">
            <a:extLst>
              <a:ext uri="{FF2B5EF4-FFF2-40B4-BE49-F238E27FC236}">
                <a16:creationId xmlns:a16="http://schemas.microsoft.com/office/drawing/2014/main" id="{5CF343C3-E5B9-6F9D-A680-521CB293F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5728" y="1885050"/>
            <a:ext cx="2490315" cy="24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0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99E3F">
            <a:alpha val="3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9D17E-7F84-630E-1210-55DC8794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31141" cy="877674"/>
          </a:xfrm>
        </p:spPr>
        <p:txBody>
          <a:bodyPr anchor="b">
            <a:normAutofit/>
          </a:bodyPr>
          <a:lstStyle/>
          <a:p>
            <a:r>
              <a:rPr lang="en-US" sz="5200"/>
              <a:t>Target Group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35F03A7-6CB4-49E5-7BA9-7FD7A94D02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9766456"/>
              </p:ext>
            </p:extLst>
          </p:nvPr>
        </p:nvGraphicFramePr>
        <p:xfrm>
          <a:off x="608835" y="2622944"/>
          <a:ext cx="6614857" cy="2926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Schoolhouse">
            <a:extLst>
              <a:ext uri="{FF2B5EF4-FFF2-40B4-BE49-F238E27FC236}">
                <a16:creationId xmlns:a16="http://schemas.microsoft.com/office/drawing/2014/main" id="{54908658-13A6-2212-9FCB-4ABDEFB27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1917" y="131949"/>
            <a:ext cx="2352299" cy="2352299"/>
          </a:xfrm>
          <a:prstGeom prst="rect">
            <a:avLst/>
          </a:prstGeom>
        </p:spPr>
      </p:pic>
      <p:pic>
        <p:nvPicPr>
          <p:cNvPr id="1026" name="Picture 2" descr="Innovation Campus — The Industrial Commons">
            <a:extLst>
              <a:ext uri="{FF2B5EF4-FFF2-40B4-BE49-F238E27FC236}">
                <a16:creationId xmlns:a16="http://schemas.microsoft.com/office/drawing/2014/main" id="{FBD3F60E-564E-05A4-612E-240C201A0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729" y="144994"/>
            <a:ext cx="4447454" cy="24779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alth Innovation Campus Boxmeer | Shaping future healthcare">
            <a:extLst>
              <a:ext uri="{FF2B5EF4-FFF2-40B4-BE49-F238E27FC236}">
                <a16:creationId xmlns:a16="http://schemas.microsoft.com/office/drawing/2014/main" id="{B14ACA9A-F969-20CB-D892-4E9909189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33856"/>
            <a:ext cx="5348210" cy="28823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FC3D64-D531-87B8-056B-9C2BEF5BE6F9}"/>
              </a:ext>
            </a:extLst>
          </p:cNvPr>
          <p:cNvSpPr txBox="1"/>
          <p:nvPr/>
        </p:nvSpPr>
        <p:spPr>
          <a:xfrm>
            <a:off x="5492038" y="6310119"/>
            <a:ext cx="66148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>
                <a:solidFill>
                  <a:schemeClr val="tx2">
                    <a:lumMod val="50000"/>
                    <a:lumOff val="5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https://www.theindustrialcommons.org/innovation-campus</a:t>
            </a:r>
            <a:endParaRPr lang="el-GR" sz="120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n-US" sz="1200">
                <a:solidFill>
                  <a:schemeClr val="tx2">
                    <a:lumMod val="50000"/>
                    <a:lumOff val="50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https://health-innovation-campus.com</a:t>
            </a:r>
            <a:endParaRPr lang="en-US" sz="120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84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CCF4-1D66-6908-BC9B-C804CB6D0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/>
              <a:t>Website Draft User Interface</a:t>
            </a:r>
          </a:p>
        </p:txBody>
      </p:sp>
      <p:pic>
        <p:nvPicPr>
          <p:cNvPr id="8" name="Picture 7" descr="A map with a red circle&#10;&#10;AI-generated content may be incorrect.">
            <a:extLst>
              <a:ext uri="{FF2B5EF4-FFF2-40B4-BE49-F238E27FC236}">
                <a16:creationId xmlns:a16="http://schemas.microsoft.com/office/drawing/2014/main" id="{57B7FC12-2F2D-6816-EC4D-D1DED4374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1575816"/>
            <a:ext cx="2369051" cy="5129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7D3051-5D45-8FA7-BCD4-302749D2A35C}"/>
              </a:ext>
            </a:extLst>
          </p:cNvPr>
          <p:cNvSpPr txBox="1"/>
          <p:nvPr/>
        </p:nvSpPr>
        <p:spPr>
          <a:xfrm>
            <a:off x="4476496" y="2247882"/>
            <a:ext cx="6807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Display the estimated fire location and the approximate radius of the affected area, enabling the user to make informed decisions based on this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Calculate and display the optimal evacuation route for the user to safely exit the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Optionally display an informational message provided by the system administrator.</a:t>
            </a:r>
          </a:p>
        </p:txBody>
      </p:sp>
    </p:spTree>
    <p:extLst>
      <p:ext uri="{BB962C8B-B14F-4D97-AF65-F5344CB8AC3E}">
        <p14:creationId xmlns:p14="http://schemas.microsoft.com/office/powerpoint/2010/main" val="2748191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C66C007-1353-F60B-35BB-9D7539E81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97FA-0499-C064-94B8-C178F0A8C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834877" cy="1167670"/>
          </a:xfrm>
        </p:spPr>
        <p:txBody>
          <a:bodyPr>
            <a:noAutofit/>
          </a:bodyPr>
          <a:lstStyle/>
          <a:p>
            <a:r>
              <a:rPr lang="en-US" sz="5200"/>
              <a:t>Web Draft Administrator Interface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ACC339-8504-89C9-6B30-1676B3C24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34" y="1977323"/>
            <a:ext cx="6701666" cy="4332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106ECA-DDAA-C60D-BA3C-1F1375C02961}"/>
              </a:ext>
            </a:extLst>
          </p:cNvPr>
          <p:cNvSpPr txBox="1"/>
          <p:nvPr/>
        </p:nvSpPr>
        <p:spPr>
          <a:xfrm>
            <a:off x="7543800" y="1558223"/>
            <a:ext cx="38668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Manage the cameras accessible to the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/>
              <a:t>Set the system’s topology (i.e., the locations of the cameras).</a:t>
            </a:r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Run simulations to predict how people would evacuate during an actual fire.</a:t>
            </a:r>
          </a:p>
        </p:txBody>
      </p:sp>
    </p:spTree>
    <p:extLst>
      <p:ext uri="{BB962C8B-B14F-4D97-AF65-F5344CB8AC3E}">
        <p14:creationId xmlns:p14="http://schemas.microsoft.com/office/powerpoint/2010/main" val="416136942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953fe0-d105-445b-8a5e-6cbe4cfa3a0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0C10479FA7181F45BE703FF94DB606E0" ma:contentTypeVersion="11" ma:contentTypeDescription="Δημιουργία νέου εγγράφου" ma:contentTypeScope="" ma:versionID="d2509a83288b5ec1bd88356b74d06dd9">
  <xsd:schema xmlns:xsd="http://www.w3.org/2001/XMLSchema" xmlns:xs="http://www.w3.org/2001/XMLSchema" xmlns:p="http://schemas.microsoft.com/office/2006/metadata/properties" xmlns:ns3="2a953fe0-d105-445b-8a5e-6cbe4cfa3a0a" xmlns:ns4="f5fff827-d3ed-44b2-b9e0-324a4ecd8c1d" targetNamespace="http://schemas.microsoft.com/office/2006/metadata/properties" ma:root="true" ma:fieldsID="bccdb0a0c8a0257c3f99b9a81d94a387" ns3:_="" ns4:_="">
    <xsd:import namespace="2a953fe0-d105-445b-8a5e-6cbe4cfa3a0a"/>
    <xsd:import namespace="f5fff827-d3ed-44b2-b9e0-324a4ecd8c1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953fe0-d105-445b-8a5e-6cbe4cfa3a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ff827-d3ed-44b2-b9e0-324a4ecd8c1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Κοινή χρήση κατακερματισμού υπόδειξης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070ADE-CAF7-4F6A-8B98-D69C80DF36B2}">
  <ds:schemaRefs>
    <ds:schemaRef ds:uri="2a953fe0-d105-445b-8a5e-6cbe4cfa3a0a"/>
    <ds:schemaRef ds:uri="f5fff827-d3ed-44b2-b9e0-324a4ecd8c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76E7E5-0A9D-42A5-BFA5-0F0292978B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638F54-D3B7-4145-87DC-3A35656233DD}">
  <ds:schemaRefs>
    <ds:schemaRef ds:uri="2a953fe0-d105-445b-8a5e-6cbe4cfa3a0a"/>
    <ds:schemaRef ds:uri="f5fff827-d3ed-44b2-b9e0-324a4ecd8c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Application>Microsoft Office PowerPoint</Application>
  <PresentationFormat>Widescreen</PresentationFormat>
  <Slides>14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AccentBoxVTI</vt:lpstr>
      <vt:lpstr>Fire Detection and Evacuation System for Campuses </vt:lpstr>
      <vt:lpstr>Problem statement</vt:lpstr>
      <vt:lpstr>Solution: IoT Smart System Part 1</vt:lpstr>
      <vt:lpstr>Solution: IoT Smart System Part 2</vt:lpstr>
      <vt:lpstr>Differentiating Factor</vt:lpstr>
      <vt:lpstr>Unique proposition</vt:lpstr>
      <vt:lpstr>Target Group</vt:lpstr>
      <vt:lpstr>Website Draft User Interface</vt:lpstr>
      <vt:lpstr>Web Draft Administrator Interface</vt:lpstr>
      <vt:lpstr>AI model for fire detection </vt:lpstr>
      <vt:lpstr>Fire Location Estimation</vt:lpstr>
      <vt:lpstr>Evacuation </vt:lpstr>
      <vt:lpstr>Hardware and Pricing (part1)</vt:lpstr>
      <vt:lpstr>Hardware and Pricing (part 2) Server cost analysis for 127 cameras and 30,000 users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Detection and Evacuation System for Campuses </dc:title>
  <dc:creator>ΡΟΥΣΚΑ ΝΑΤΑΛΙΑ</dc:creator>
  <cp:revision>4</cp:revision>
  <dcterms:created xsi:type="dcterms:W3CDTF">2025-10-30T08:59:47Z</dcterms:created>
  <dcterms:modified xsi:type="dcterms:W3CDTF">2025-11-09T20:25:02Z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0x0101000C10479FA7181F45BE703FF94DB606E0</vt:lpwstr>
  </property>
</Properties>
</file>